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xml" ContentType="application/vnd.openxmlformats-officedocument.presentationml.comments+xml"/>
  <Override PartName="/ppt/notesSlides/notesSlide16.xml" ContentType="application/vnd.openxmlformats-officedocument.presentationml.notesSlide+xml"/>
  <Override PartName="/ppt/comments/comment2.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37"/>
  </p:notesMasterIdLst>
  <p:handoutMasterIdLst>
    <p:handoutMasterId r:id="rId38"/>
  </p:handoutMasterIdLst>
  <p:sldIdLst>
    <p:sldId id="285" r:id="rId6"/>
    <p:sldId id="257" r:id="rId7"/>
    <p:sldId id="360" r:id="rId8"/>
    <p:sldId id="256" r:id="rId9"/>
    <p:sldId id="260" r:id="rId10"/>
    <p:sldId id="1596" r:id="rId11"/>
    <p:sldId id="1451" r:id="rId12"/>
    <p:sldId id="1453" r:id="rId13"/>
    <p:sldId id="1454" r:id="rId14"/>
    <p:sldId id="270" r:id="rId15"/>
    <p:sldId id="1597" r:id="rId16"/>
    <p:sldId id="368" r:id="rId17"/>
    <p:sldId id="4461" r:id="rId18"/>
    <p:sldId id="4462" r:id="rId19"/>
    <p:sldId id="1455" r:id="rId20"/>
    <p:sldId id="1456" r:id="rId21"/>
    <p:sldId id="316" r:id="rId22"/>
    <p:sldId id="4453" r:id="rId23"/>
    <p:sldId id="4392" r:id="rId24"/>
    <p:sldId id="4421" r:id="rId25"/>
    <p:sldId id="318" r:id="rId26"/>
    <p:sldId id="319" r:id="rId27"/>
    <p:sldId id="320" r:id="rId28"/>
    <p:sldId id="321" r:id="rId29"/>
    <p:sldId id="4394" r:id="rId30"/>
    <p:sldId id="300" r:id="rId31"/>
    <p:sldId id="4463" r:id="rId32"/>
    <p:sldId id="4464" r:id="rId33"/>
    <p:sldId id="3761" r:id="rId34"/>
    <p:sldId id="4465" r:id="rId35"/>
    <p:sldId id="268"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5" d="100"/>
          <a:sy n="95" d="100"/>
        </p:scale>
        <p:origin x="69"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commentAuthors" Target="commentAuthor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6" dt="2019-09-27T18:13:40.931" idx="1">
    <p:pos x="10" y="10"/>
    <p:text>Review types of controllers and update</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6" dt="2019-09-24T16:52:13.966" idx="2">
    <p:pos x="10" y="10"/>
    <p:text/>
    <p:extLst>
      <p:ext uri="{C676402C-5697-4E1C-873F-D02D1690AC5C}">
        <p15:threadingInfo xmlns:p15="http://schemas.microsoft.com/office/powerpoint/2012/main" timeZoneBias="420"/>
      </p:ext>
    </p:extLst>
  </p:cm>
  <p:cm authorId="6" dt="2019-09-24T16:52:15.126" idx="3">
    <p:pos x="106" y="106"/>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6/16/2023 10:45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iff>
</file>

<file path=ppt/media/image13.png>
</file>

<file path=ppt/media/image14.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6/16/2023 10:45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6/16/2023 10:45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100" b="0" i="0" kern="1200">
                <a:solidFill>
                  <a:schemeClr val="tx1"/>
                </a:solidFill>
                <a:effectLst/>
                <a:latin typeface="Segoe UI" panose="020B0502040204020203" pitchFamily="34" charset="0"/>
                <a:ea typeface="+mn-ea"/>
                <a:cs typeface="Segoe UI" panose="020B0502040204020203" pitchFamily="34" charset="0"/>
              </a:rPr>
              <a:t>Hence, why we need an orchestrator:</a:t>
            </a:r>
          </a:p>
          <a:p>
            <a:pPr marL="171450" indent="-171450">
              <a:buFont typeface="Arial" panose="020B0604020202020204" pitchFamily="34" charset="0"/>
              <a:buChar char="•"/>
            </a:pPr>
            <a:r>
              <a:rPr lang="en-US" sz="1100"/>
              <a:t>Automates the deployment, management, scaling, networking, and availability of containers</a:t>
            </a:r>
          </a:p>
          <a:p>
            <a:pPr marL="171450" indent="-171450">
              <a:buFont typeface="Arial" panose="020B0604020202020204" pitchFamily="34" charset="0"/>
              <a:buChar char="•"/>
            </a:pPr>
            <a:r>
              <a:rPr lang="en-US" sz="1100"/>
              <a:t>Managers the lifecycle of containers in large environments</a:t>
            </a:r>
          </a:p>
          <a:p>
            <a:pPr marL="171450" indent="-171450">
              <a:buFont typeface="Arial" panose="020B0604020202020204" pitchFamily="34" charset="0"/>
              <a:buChar char="•"/>
            </a:pPr>
            <a:r>
              <a:rPr lang="en-US" sz="1100"/>
              <a:t>Allow users to guide container deployment and automate updates, health monitoring, and failover procedures</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100" b="0" i="0" kern="1200">
              <a:solidFill>
                <a:schemeClr val="tx1"/>
              </a:solidFill>
              <a:effectLst/>
              <a:latin typeface="Segoe UI" panose="020B0502040204020203" pitchFamily="34" charset="0"/>
              <a:ea typeface="+mn-ea"/>
              <a:cs typeface="Segoe UI"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2311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 is interesting to </a:t>
            </a:r>
            <a:r>
              <a:rPr lang="en-US" u="sng"/>
              <a:t>differentiate clustering and Orchestration</a:t>
            </a:r>
            <a:r>
              <a:rPr lang="en-US"/>
              <a:t>.</a:t>
            </a:r>
          </a:p>
          <a:p>
            <a:endParaRPr lang="en-US"/>
          </a:p>
          <a:p>
            <a:r>
              <a:rPr lang="en-US" b="1"/>
              <a:t>Clustering:</a:t>
            </a:r>
            <a:r>
              <a:rPr lang="en-US"/>
              <a:t> is how to </a:t>
            </a:r>
            <a:r>
              <a:rPr lang="en-US" b="1"/>
              <a:t>group HW resources </a:t>
            </a:r>
            <a:r>
              <a:rPr lang="en-US"/>
              <a:t>together as a </a:t>
            </a:r>
            <a:r>
              <a:rPr lang="en-US" b="1"/>
              <a:t>single component </a:t>
            </a:r>
            <a:r>
              <a:rPr lang="en-US"/>
              <a:t>to manage =&gt; the cluster. And </a:t>
            </a:r>
            <a:r>
              <a:rPr lang="en-US" b="1"/>
              <a:t>connect them</a:t>
            </a:r>
          </a:p>
          <a:p>
            <a:endParaRPr lang="en-US" b="1"/>
          </a:p>
          <a:p>
            <a:r>
              <a:rPr lang="en-US" b="1"/>
              <a:t>Orchestration: </a:t>
            </a:r>
            <a:r>
              <a:rPr lang="en-US" b="0"/>
              <a:t>To </a:t>
            </a:r>
            <a:r>
              <a:rPr lang="en-US" b="1"/>
              <a:t>manage/monitor workloads </a:t>
            </a:r>
            <a:r>
              <a:rPr lang="en-US" b="0"/>
              <a:t>running in your cluster. </a:t>
            </a:r>
          </a:p>
          <a:p>
            <a:r>
              <a:rPr lang="en-US" b="0"/>
              <a:t>Management operations like </a:t>
            </a:r>
            <a:r>
              <a:rPr lang="en-US" b="1"/>
              <a:t>automatic failover</a:t>
            </a:r>
            <a:r>
              <a:rPr lang="en-US" b="0"/>
              <a:t>, </a:t>
            </a:r>
            <a:r>
              <a:rPr lang="en-US" b="1"/>
              <a:t>scale out, resource balancing, resource/placement constraint, rolling upgrade</a:t>
            </a:r>
          </a:p>
          <a:p>
            <a:endParaRPr lang="en-US"/>
          </a:p>
        </p:txBody>
      </p:sp>
      <p:sp>
        <p:nvSpPr>
          <p:cNvPr id="4" name="Slide Number Placeholder 3"/>
          <p:cNvSpPr>
            <a:spLocks noGrp="1"/>
          </p:cNvSpPr>
          <p:nvPr>
            <p:ph type="sldNum" sz="quarter" idx="10"/>
          </p:nvPr>
        </p:nvSpPr>
        <p:spPr/>
        <p:txBody>
          <a:bodyPr/>
          <a:lstStyle/>
          <a:p>
            <a:fld id="{FD4AC1CE-0539-8C44-8AA1-A9DF08E7E078}" type="slidenum">
              <a:rPr lang="en-US" smtClean="0"/>
              <a:t>11</a:t>
            </a:fld>
            <a:endParaRPr lang="en-US"/>
          </a:p>
        </p:txBody>
      </p:sp>
    </p:spTree>
    <p:extLst>
      <p:ext uri="{BB962C8B-B14F-4D97-AF65-F5344CB8AC3E}">
        <p14:creationId xmlns:p14="http://schemas.microsoft.com/office/powerpoint/2010/main" val="1001795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12302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33435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919311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In its simplest form, </a:t>
            </a:r>
            <a:r>
              <a:rPr lang="en-US" sz="900" b="1" i="0" u="none" strike="noStrike" kern="1200" dirty="0">
                <a:solidFill>
                  <a:schemeClr val="tx1"/>
                </a:solidFill>
                <a:effectLst/>
                <a:latin typeface="Segoe UI Light" pitchFamily="34" charset="0"/>
                <a:ea typeface="+mn-ea"/>
                <a:cs typeface="+mn-cs"/>
              </a:rPr>
              <a:t>Kubernetes</a:t>
            </a:r>
            <a:r>
              <a:rPr lang="en-US" sz="900" b="0" i="0" u="none" strike="noStrike" kern="1200" dirty="0">
                <a:solidFill>
                  <a:schemeClr val="tx1"/>
                </a:solidFill>
                <a:effectLst/>
                <a:latin typeface="Segoe UI Light" pitchFamily="34" charset="0"/>
                <a:ea typeface="+mn-ea"/>
                <a:cs typeface="+mn-cs"/>
              </a:rPr>
              <a:t> is made of a central manager (aka master) and some worker. </a:t>
            </a:r>
          </a:p>
          <a:p>
            <a:r>
              <a:rPr lang="en-US" sz="900" b="0" i="0" u="none" strike="noStrike" kern="1200" dirty="0">
                <a:solidFill>
                  <a:schemeClr val="tx1"/>
                </a:solidFill>
                <a:effectLst/>
                <a:latin typeface="Segoe UI Light" pitchFamily="34" charset="0"/>
                <a:ea typeface="+mn-ea"/>
                <a:cs typeface="+mn-cs"/>
              </a:rPr>
              <a:t>The manager runs an API server, a scheduler, various controllers and a storage system to keep the state of the cluster, container settings, and the networking configuration.</a:t>
            </a:r>
            <a:endParaRPr lang="en-US" sz="1400"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Master Components:</a:t>
            </a:r>
            <a:endParaRPr lang="en-US" dirty="0"/>
          </a:p>
          <a:p>
            <a:endParaRPr lang="tr-TR"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kube-apiserver</a:t>
            </a: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r>
              <a:rPr lang="en-US" sz="900" b="0" i="0" u="none" strike="noStrike" kern="1200" dirty="0">
                <a:solidFill>
                  <a:schemeClr val="tx1"/>
                </a:solidFill>
                <a:effectLst/>
                <a:latin typeface="Segoe UI Light" pitchFamily="34" charset="0"/>
                <a:ea typeface="+mn-ea"/>
                <a:cs typeface="+mn-cs"/>
              </a:rPr>
              <a:t>Component on the master that exposes the Kubernetes API. It is the front-end for the Kubernetes control plane.</a:t>
            </a:r>
          </a:p>
          <a:p>
            <a:r>
              <a:rPr lang="en-US" sz="900" b="0" i="0" u="none" strike="noStrike" kern="1200" dirty="0">
                <a:solidFill>
                  <a:schemeClr val="tx1"/>
                </a:solidFill>
                <a:effectLst/>
                <a:latin typeface="Segoe UI Light" pitchFamily="34" charset="0"/>
                <a:ea typeface="+mn-ea"/>
                <a:cs typeface="+mn-cs"/>
              </a:rPr>
              <a:t>It is designed to scale horizontally – that is, it scales by deploying more instances.</a:t>
            </a: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controllers.  Logically, each controller is a separate process, but to reduce complexity, they are all compiled into a single binary and run in a single process.</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Node Controller: </a:t>
            </a:r>
            <a:r>
              <a:rPr lang="en-US" dirty="0"/>
              <a:t>Responsible for noticing and responding when nodes go down.</a:t>
            </a:r>
          </a:p>
          <a:p>
            <a:pPr lvl="1">
              <a:spcAft>
                <a:spcPts val="600"/>
              </a:spcAft>
              <a:defRPr/>
            </a:pPr>
            <a:r>
              <a:rPr lang="en-US" u="sng" dirty="0"/>
              <a:t>Replication Controller</a:t>
            </a:r>
            <a:r>
              <a:rPr lang="en-US" dirty="0"/>
              <a:t>: Responsible for maintaining the correct number of pods for every replication controller object in the system.</a:t>
            </a:r>
          </a:p>
          <a:p>
            <a:pPr lvl="1">
              <a:spcAft>
                <a:spcPts val="600"/>
              </a:spcAft>
              <a:defRPr/>
            </a:pPr>
            <a:r>
              <a:rPr lang="en-US" u="sng" dirty="0"/>
              <a:t>Endpoints Controller: </a:t>
            </a:r>
            <a:r>
              <a:rPr lang="en-US" dirty="0"/>
              <a:t>Populates the Endpoints object (that is, joins Services &amp; Pods).</a:t>
            </a:r>
          </a:p>
          <a:p>
            <a:pPr lvl="1">
              <a:spcAft>
                <a:spcPts val="600"/>
              </a:spcAft>
              <a:defRPr/>
            </a:pPr>
            <a:r>
              <a:rPr lang="en-US" u="sng" dirty="0"/>
              <a:t>Service Account &amp; Token Controllers: </a:t>
            </a:r>
            <a:r>
              <a:rPr lang="en-US" dirty="0"/>
              <a:t>Create default accounts and API access tokens for new namespaces</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cloud-controller-manager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 </a:t>
            </a:r>
            <a:r>
              <a:rPr lang="en-US" dirty="0"/>
              <a:t>Responsible for.</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-scheduler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watches newly created pods that have no node assigned, and selects a node for them to run on.</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Factors taken into account for scheduling decisions include individual and collective resource requirements, hardware/software/policy constraints, affinity and anti-affinity specifications, data locality, inter-workload interference and deadlines.</a:t>
            </a:r>
          </a:p>
          <a:p>
            <a:pPr marL="0" lvl="1" indent="0">
              <a:spcAft>
                <a:spcPts val="600"/>
              </a:spcAft>
              <a:buNone/>
              <a:defRPr/>
            </a:pPr>
            <a:endParaRPr lang="tr-TR" b="1" dirty="0">
              <a:solidFill>
                <a:srgbClr val="505050"/>
              </a:solidFill>
            </a:endParaRPr>
          </a:p>
          <a:p>
            <a:pPr lvl="0">
              <a:spcAft>
                <a:spcPts val="600"/>
              </a:spcAft>
              <a:defRPr/>
            </a:pPr>
            <a:r>
              <a:rPr lang="en-US" b="1" dirty="0">
                <a:solidFill>
                  <a:srgbClr val="505050"/>
                </a:solidFill>
              </a:rPr>
              <a:t>etcd</a:t>
            </a:r>
          </a:p>
          <a:p>
            <a:pPr marL="0" lvl="1" indent="0">
              <a:spcAft>
                <a:spcPts val="600"/>
              </a:spcAft>
              <a:buNone/>
              <a:defRPr/>
            </a:pPr>
            <a:r>
              <a:rPr lang="en-US" sz="900" b="0" i="0" u="none" strike="noStrike" kern="1200" dirty="0">
                <a:solidFill>
                  <a:schemeClr val="tx1"/>
                </a:solidFill>
                <a:effectLst/>
                <a:latin typeface="Segoe UI Light" pitchFamily="34" charset="0"/>
                <a:ea typeface="+mn-ea"/>
                <a:cs typeface="+mn-cs"/>
              </a:rPr>
              <a:t>Consistent and highly-available key value store used as Kubernetes’ backing store for all cluster data</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1" indent="0" algn="l" defTabSz="932742" rtl="0" eaLnBrk="1" fontAlgn="auto" latinLnBrk="0" hangingPunct="1">
              <a:lnSpc>
                <a:spcPct val="90000"/>
              </a:lnSpc>
              <a:spcBef>
                <a:spcPts val="0"/>
              </a:spcBef>
              <a:spcAft>
                <a:spcPts val="600"/>
              </a:spcAft>
              <a:buClrTx/>
              <a:buSzTx/>
              <a:buFont typeface="Arial"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Node Components:</a:t>
            </a:r>
          </a:p>
          <a:p>
            <a:pPr>
              <a:spcAft>
                <a:spcPts val="600"/>
              </a:spcAft>
              <a:defRPr/>
            </a:pPr>
            <a:endParaRPr lang="tr-TR" b="1" dirty="0"/>
          </a:p>
          <a:p>
            <a:pPr>
              <a:spcAft>
                <a:spcPts val="600"/>
              </a:spcAft>
              <a:defRPr/>
            </a:pPr>
            <a:r>
              <a:rPr lang="en-US" b="1" dirty="0" err="1"/>
              <a:t>Kubelet</a:t>
            </a:r>
            <a:endParaRPr lang="en-US" dirty="0"/>
          </a:p>
          <a:p>
            <a:pPr lvl="1">
              <a:spcAft>
                <a:spcPts val="600"/>
              </a:spcAft>
              <a:defRPr/>
            </a:pPr>
            <a:r>
              <a:rPr lang="en-US" dirty="0"/>
              <a:t>An agent that runs on each node in the cluster. It makes sure that containers are running in a pod.</a:t>
            </a:r>
          </a:p>
          <a:p>
            <a:pPr lvl="1">
              <a:spcAft>
                <a:spcPts val="600"/>
              </a:spcAft>
              <a:defRPr/>
            </a:pPr>
            <a:r>
              <a:rPr lang="en-US" sz="900" b="0" i="0" u="none" strike="noStrike" kern="1200" dirty="0">
                <a:solidFill>
                  <a:schemeClr val="tx1"/>
                </a:solidFill>
                <a:effectLst/>
                <a:latin typeface="Segoe UI Light" pitchFamily="34" charset="0"/>
                <a:ea typeface="+mn-ea"/>
                <a:cs typeface="+mn-cs"/>
              </a:rPr>
              <a:t>The </a:t>
            </a:r>
            <a:r>
              <a:rPr lang="en-US" dirty="0" err="1"/>
              <a:t>kubelet</a:t>
            </a:r>
            <a:r>
              <a:rPr lang="en-US" sz="900" b="0" i="0" u="none" strike="noStrike" kern="1200" dirty="0">
                <a:solidFill>
                  <a:schemeClr val="tx1"/>
                </a:solidFill>
                <a:effectLst/>
                <a:latin typeface="Segoe UI Light" pitchFamily="34" charset="0"/>
                <a:ea typeface="+mn-ea"/>
                <a:cs typeface="+mn-cs"/>
              </a:rPr>
              <a:t> is the Kubernetes agent that processes the orchestration requests from the cluster master and scheduling of running the requested containers.</a:t>
            </a:r>
            <a:endParaRPr lang="en-US" dirty="0"/>
          </a:p>
          <a:p>
            <a:pPr lvl="1">
              <a:spcAft>
                <a:spcPts val="600"/>
              </a:spcAft>
              <a:defRPr/>
            </a:pPr>
            <a:r>
              <a:rPr lang="en-US" dirty="0"/>
              <a:t>The </a:t>
            </a:r>
            <a:r>
              <a:rPr lang="en-US" dirty="0" err="1"/>
              <a:t>kubelet</a:t>
            </a:r>
            <a:r>
              <a:rPr lang="en-US" dirty="0"/>
              <a:t> takes a set of </a:t>
            </a:r>
            <a:r>
              <a:rPr lang="en-US" dirty="0" err="1"/>
              <a:t>PodSpecs</a:t>
            </a:r>
            <a:r>
              <a:rPr lang="en-US" dirty="0"/>
              <a:t> that are provided through various mechanisms and ensures that the containers described in those </a:t>
            </a:r>
            <a:r>
              <a:rPr lang="en-US" dirty="0" err="1"/>
              <a:t>PodSpecs</a:t>
            </a:r>
            <a:r>
              <a:rPr lang="en-US" dirty="0"/>
              <a:t> are running and healthy. The </a:t>
            </a:r>
            <a:r>
              <a:rPr lang="en-US" dirty="0" err="1"/>
              <a:t>kubelet</a:t>
            </a:r>
            <a:r>
              <a:rPr lang="en-US" dirty="0"/>
              <a:t> doesn’t manage containers which were not created by Kubernetes.</a:t>
            </a:r>
          </a:p>
          <a:p>
            <a:pPr lvl="1">
              <a:spcAft>
                <a:spcPts val="600"/>
              </a:spcAft>
              <a:defRPr/>
            </a:pPr>
            <a:endParaRPr lang="en-US" dirty="0"/>
          </a:p>
          <a:p>
            <a:pPr>
              <a:spcAft>
                <a:spcPts val="1200"/>
              </a:spcAft>
              <a:defRPr/>
            </a:pPr>
            <a:r>
              <a:rPr lang="en-US" b="1" dirty="0" err="1"/>
              <a:t>Kube</a:t>
            </a:r>
            <a:r>
              <a:rPr lang="en-US" b="1" dirty="0"/>
              <a:t>-proxy </a:t>
            </a:r>
            <a:endParaRPr lang="tr-TR" b="1" dirty="0"/>
          </a:p>
          <a:p>
            <a:pPr lvl="1">
              <a:spcAft>
                <a:spcPts val="600"/>
              </a:spcAft>
              <a:defRPr/>
            </a:pPr>
            <a:r>
              <a:rPr lang="en-US" dirty="0"/>
              <a:t>A network proxy that runs on each node in your cluster, implementing part of the Kubernetes Service concept.</a:t>
            </a:r>
          </a:p>
          <a:p>
            <a:pPr lvl="1">
              <a:spcAft>
                <a:spcPts val="600"/>
              </a:spcAft>
              <a:defRPr/>
            </a:pPr>
            <a:r>
              <a:rPr lang="en-US" dirty="0"/>
              <a:t>Virtual networking is handled by the </a:t>
            </a:r>
            <a:r>
              <a:rPr lang="en-US" dirty="0" err="1"/>
              <a:t>kube</a:t>
            </a:r>
            <a:r>
              <a:rPr lang="en-US" dirty="0"/>
              <a:t>-proxy on each node. The proxy routes network traffic and manages IP addressing for services and pods.</a:t>
            </a:r>
          </a:p>
          <a:p>
            <a:pPr lvl="1">
              <a:spcAft>
                <a:spcPts val="600"/>
              </a:spcAft>
              <a:defRPr/>
            </a:pPr>
            <a:r>
              <a:rPr lang="en-US" dirty="0"/>
              <a:t>Maintains network rules on nodes. These network rules allow network communication to your Pods from network sessions inside or outside of your cluster.</a:t>
            </a:r>
          </a:p>
          <a:p>
            <a:pPr lvl="1">
              <a:spcAft>
                <a:spcPts val="600"/>
              </a:spcAft>
              <a:defRPr/>
            </a:pPr>
            <a:r>
              <a:rPr lang="en-US" dirty="0"/>
              <a:t>Uses the operating system packet filtering layer if there is one and it’s available. Otherwise, </a:t>
            </a:r>
            <a:r>
              <a:rPr lang="en-US" dirty="0" err="1"/>
              <a:t>kube</a:t>
            </a:r>
            <a:r>
              <a:rPr lang="en-US" dirty="0"/>
              <a:t>-proxy forwards the traffic itself.</a:t>
            </a:r>
          </a:p>
          <a:p>
            <a:pPr>
              <a:spcAft>
                <a:spcPts val="1200"/>
              </a:spcAft>
              <a:defRPr/>
            </a:pPr>
            <a:endParaRPr lang="en-US" dirty="0"/>
          </a:p>
          <a:p>
            <a:pPr>
              <a:spcAft>
                <a:spcPts val="900"/>
              </a:spcAft>
              <a:defRPr/>
            </a:pPr>
            <a:r>
              <a:rPr lang="en-US" b="1" dirty="0"/>
              <a:t>Container Runtime</a:t>
            </a:r>
          </a:p>
          <a:p>
            <a:pPr>
              <a:spcAft>
                <a:spcPts val="900"/>
              </a:spcAft>
              <a:defRPr/>
            </a:pPr>
            <a:r>
              <a:rPr lang="en-US" dirty="0"/>
              <a:t>The container runtime is the component that allows containerized applications to run and interact with additional resources such as the virtual network and storage. In AKS, Moby is used as the container runtime.</a:t>
            </a:r>
          </a:p>
          <a:p>
            <a:pPr>
              <a:spcAft>
                <a:spcPts val="900"/>
              </a:spcAft>
              <a:defRPr/>
            </a:pPr>
            <a:endParaRPr lang="en-US" dirty="0"/>
          </a:p>
          <a:p>
            <a:pPr>
              <a:spcAft>
                <a:spcPts val="900"/>
              </a:spcAft>
              <a:defRPr/>
            </a:pPr>
            <a:r>
              <a:rPr lang="en-US" dirty="0"/>
              <a:t>			-- </a:t>
            </a:r>
            <a:r>
              <a:rPr lang="en-US" sz="900" b="0" i="0" u="none" strike="noStrike" kern="1200" dirty="0">
                <a:solidFill>
                  <a:schemeClr val="tx1"/>
                </a:solidFill>
                <a:effectLst/>
                <a:latin typeface="Segoe UI Light" pitchFamily="34" charset="0"/>
                <a:ea typeface="+mn-ea"/>
                <a:cs typeface="+mn-cs"/>
              </a:rPr>
              <a:t>As Solomon rightly said “Docker uses the Moby Project as an open R&amp;D lab”.</a:t>
            </a:r>
            <a:endParaRPr lang="en-US" dirty="0"/>
          </a:p>
          <a:p>
            <a:pPr>
              <a:spcAft>
                <a:spcPts val="900"/>
              </a:spcAft>
              <a:defRPr/>
            </a:pPr>
            <a:endParaRPr lang="en-US" dirty="0"/>
          </a:p>
          <a:p>
            <a:pPr>
              <a:spcAft>
                <a:spcPts val="900"/>
              </a:spcAft>
              <a:defRPr/>
            </a:pPr>
            <a:r>
              <a:rPr lang="en-US" dirty="0"/>
              <a:t>The container runtime is the software that is responsible for running container.</a:t>
            </a:r>
          </a:p>
          <a:p>
            <a:pPr>
              <a:spcAft>
                <a:spcPts val="900"/>
              </a:spcAft>
              <a:defRPr/>
            </a:pPr>
            <a:endParaRPr lang="en-US" dirty="0"/>
          </a:p>
          <a:p>
            <a:pPr>
              <a:spcAft>
                <a:spcPts val="900"/>
              </a:spcAft>
              <a:defRPr/>
            </a:pPr>
            <a:r>
              <a:rPr lang="en-US" dirty="0"/>
              <a:t>Kubernetes supports several container runtimes: Docker, </a:t>
            </a:r>
            <a:r>
              <a:rPr lang="en-US" dirty="0" err="1"/>
              <a:t>containerd</a:t>
            </a:r>
            <a:r>
              <a:rPr lang="en-US" dirty="0"/>
              <a:t>, cri-o, </a:t>
            </a:r>
            <a:r>
              <a:rPr lang="en-US" dirty="0" err="1"/>
              <a:t>rktlet</a:t>
            </a:r>
            <a:r>
              <a:rPr lang="en-US" dirty="0"/>
              <a:t> and any implementation of the Kubernetes CRI (Container Runtime Interface).</a:t>
            </a:r>
          </a:p>
          <a:p>
            <a:pPr>
              <a:spcAft>
                <a:spcPts val="900"/>
              </a:spcAft>
              <a:defRPr/>
            </a:pPr>
            <a:endParaRPr lang="en-US"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Addons</a:t>
            </a:r>
          </a:p>
          <a:p>
            <a:pPr marL="0" lvl="1" indent="0">
              <a:spcAft>
                <a:spcPts val="600"/>
              </a:spcAft>
              <a:buNone/>
              <a:defRPr/>
            </a:pPr>
            <a:r>
              <a:rPr kumimoji="0" lang="en-US" sz="2200"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DNS, Metrics Server (enables monitoring and performance analysis), Dashboard, Logging. Addons use Kubernetes resources to implement cluster features.</a:t>
            </a:r>
          </a:p>
          <a:p>
            <a:pPr>
              <a:spcAft>
                <a:spcPts val="900"/>
              </a:spcAft>
              <a:defRPr/>
            </a:pPr>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561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A Pod represents a collection of application containers and volumes running in the same execution environment. Pods, not containers, are the smallest deployable artifact in a Kubernetes cluster. This means all of the containers in a Pod always land on the same machine.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Each container within a Pod runs in its own </a:t>
            </a:r>
            <a:r>
              <a:rPr lang="en-US" sz="900" kern="1200" dirty="0" err="1">
                <a:solidFill>
                  <a:schemeClr val="tx1"/>
                </a:solidFill>
                <a:latin typeface="Segoe UI Light" pitchFamily="34" charset="0"/>
                <a:ea typeface="+mn-ea"/>
                <a:cs typeface="+mn-cs"/>
              </a:rPr>
              <a:t>cgroup</a:t>
            </a:r>
            <a:r>
              <a:rPr lang="en-US" sz="900" kern="1200" dirty="0">
                <a:solidFill>
                  <a:schemeClr val="tx1"/>
                </a:solidFill>
                <a:latin typeface="Segoe UI Light" pitchFamily="34" charset="0"/>
                <a:ea typeface="+mn-ea"/>
                <a:cs typeface="+mn-cs"/>
              </a:rPr>
              <a:t>, but they share a number of Linux namespaces. </a:t>
            </a:r>
          </a:p>
          <a:p>
            <a:endParaRPr lang="en-US" sz="900" kern="1200" dirty="0">
              <a:solidFill>
                <a:schemeClr val="tx1"/>
              </a:solidFill>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Kubernetes uses </a:t>
            </a:r>
            <a:r>
              <a:rPr lang="en-US" sz="900" b="0" i="1" u="none" strike="noStrike" kern="1200" dirty="0">
                <a:solidFill>
                  <a:schemeClr val="tx1"/>
                </a:solidFill>
                <a:effectLst/>
                <a:latin typeface="Segoe UI Light" pitchFamily="34" charset="0"/>
                <a:ea typeface="+mn-ea"/>
                <a:cs typeface="+mn-cs"/>
              </a:rPr>
              <a:t>pods</a:t>
            </a:r>
            <a:r>
              <a:rPr lang="en-US" sz="900" b="0" i="0" u="none" strike="noStrike" kern="1200" dirty="0">
                <a:solidFill>
                  <a:schemeClr val="tx1"/>
                </a:solidFill>
                <a:effectLst/>
                <a:latin typeface="Segoe UI Light" pitchFamily="34" charset="0"/>
                <a:ea typeface="+mn-ea"/>
                <a:cs typeface="+mn-cs"/>
              </a:rPr>
              <a:t> to run an instance of your application. A pod represents a single instance of your application. Pods typically have a 1:1 mapping with a container, although there are advanced scenarios where a pod may contain multiple containers. These multi-container pods are scheduled together on the same node, and allow containers to share related resources.</a:t>
            </a:r>
          </a:p>
          <a:p>
            <a:r>
              <a:rPr lang="en-US" sz="900" b="0" i="0" u="none" strike="noStrike" kern="1200" dirty="0">
                <a:solidFill>
                  <a:schemeClr val="tx1"/>
                </a:solidFill>
                <a:effectLst/>
                <a:latin typeface="Segoe UI Light" pitchFamily="34" charset="0"/>
                <a:ea typeface="+mn-ea"/>
                <a:cs typeface="+mn-cs"/>
              </a:rPr>
              <a:t>When you create a pod, you can define </a:t>
            </a:r>
            <a:r>
              <a:rPr lang="en-US" sz="900" b="0" i="1" u="none" strike="noStrike" kern="1200" dirty="0">
                <a:solidFill>
                  <a:schemeClr val="tx1"/>
                </a:solidFill>
                <a:effectLst/>
                <a:latin typeface="Segoe UI Light" pitchFamily="34" charset="0"/>
                <a:ea typeface="+mn-ea"/>
                <a:cs typeface="+mn-cs"/>
              </a:rPr>
              <a:t>resource limits</a:t>
            </a:r>
            <a:r>
              <a:rPr lang="en-US" sz="900" b="0" i="0" u="none" strike="noStrike" kern="1200" dirty="0">
                <a:solidFill>
                  <a:schemeClr val="tx1"/>
                </a:solidFill>
                <a:effectLst/>
                <a:latin typeface="Segoe UI Light" pitchFamily="34" charset="0"/>
                <a:ea typeface="+mn-ea"/>
                <a:cs typeface="+mn-cs"/>
              </a:rPr>
              <a:t> to request a certain amount of CPU or memory resources. The Kubernetes Scheduler tries to schedule the pods to run on a node with available resources to meet the request. You can also specify maximum resource limits that prevent a given pod from consuming too much compute resource from the underlying node. A best practice is to include resource limits for all pods to help the Kubernetes Scheduler understand which resources are needed and permitted.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pod is a logical resource, but the container(s) are where the application workloads run. Pods are typically ephemeral, disposable resources, and individually scheduled pods miss some of the high availability and redundancy features Kubernetes provides. Instead, pods are usually deployed and managed by Kubernetes </a:t>
            </a:r>
            <a:r>
              <a:rPr lang="en-US" sz="900" b="0" i="1" u="none" strike="noStrike" kern="1200" dirty="0">
                <a:solidFill>
                  <a:schemeClr val="tx1"/>
                </a:solidFill>
                <a:effectLst/>
                <a:latin typeface="Segoe UI Light" pitchFamily="34" charset="0"/>
                <a:ea typeface="+mn-ea"/>
                <a:cs typeface="+mn-cs"/>
              </a:rPr>
              <a:t>Controllers</a:t>
            </a:r>
            <a:r>
              <a:rPr lang="en-US" sz="900" b="0" i="0" u="none" strike="noStrike" kern="1200" dirty="0">
                <a:solidFill>
                  <a:schemeClr val="tx1"/>
                </a:solidFill>
                <a:effectLst/>
                <a:latin typeface="Segoe UI Light" pitchFamily="34" charset="0"/>
                <a:ea typeface="+mn-ea"/>
                <a:cs typeface="+mn-cs"/>
              </a:rPr>
              <a:t>, such as the Deployment Controller.</a:t>
            </a: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798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5524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6834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1- Administrator sends pod creation request using kubectl command line tool. Pod specification is stored in etcd. </a:t>
            </a:r>
          </a:p>
          <a:p>
            <a:r>
              <a:rPr lang="tr-TR" dirty="0"/>
              <a:t>In production scenarios you don’t create a pod directly, since it cannot be scheduled on a different node automatically when the node is down and you cannot ensure exact number of replicas are running in the cluster. You should use a controller like ReplicaSet or Deployment to better manage availability and scalability of your pods.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6368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2- </a:t>
            </a:r>
            <a:r>
              <a:rPr lang="tr-TR" err="1"/>
              <a:t>Scheduler</a:t>
            </a:r>
            <a:r>
              <a:rPr lang="tr-TR"/>
              <a:t> </a:t>
            </a:r>
            <a:r>
              <a:rPr lang="tr-TR" err="1"/>
              <a:t>watches</a:t>
            </a:r>
            <a:r>
              <a:rPr lang="tr-TR"/>
              <a:t> </a:t>
            </a:r>
            <a:r>
              <a:rPr lang="tr-TR" err="1"/>
              <a:t>newly</a:t>
            </a:r>
            <a:r>
              <a:rPr lang="tr-TR"/>
              <a:t> </a:t>
            </a:r>
            <a:r>
              <a:rPr lang="tr-TR" err="1"/>
              <a:t>created</a:t>
            </a:r>
            <a:r>
              <a:rPr lang="tr-TR"/>
              <a:t> </a:t>
            </a:r>
            <a:r>
              <a:rPr lang="tr-TR" err="1"/>
              <a:t>pods</a:t>
            </a:r>
            <a:r>
              <a:rPr lang="tr-TR"/>
              <a:t> </a:t>
            </a:r>
            <a:r>
              <a:rPr lang="en-US" sz="900" b="0" i="0" kern="1200">
                <a:solidFill>
                  <a:schemeClr val="tx1"/>
                </a:solidFill>
                <a:effectLst/>
                <a:latin typeface="Segoe UI Light" pitchFamily="34" charset="0"/>
                <a:ea typeface="+mn-ea"/>
                <a:cs typeface="+mn-cs"/>
              </a:rPr>
              <a:t>that have no node assigned, and selects a node for them to run on.</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pitchFamily="34" charset="0"/>
                <a:ea typeface="+mn-ea"/>
                <a:cs typeface="+mn-cs"/>
              </a:rPr>
              <a:t>Factors taken into account for scheduling decisions include individual and collective resource requirements, hardware/software/policy constraints, affinity and anti-affinity specifications, data locality, inter-workload interference and deadlines.</a:t>
            </a:r>
            <a:endParaRPr lang="tr-TR"/>
          </a:p>
          <a:p>
            <a:r>
              <a:rPr lang="en-US"/>
              <a:t>https://kubernetes.io/docs/concepts/overview/components/#kube-scheduler</a:t>
            </a:r>
            <a:endParaRPr lang="tr-TR"/>
          </a:p>
          <a:p>
            <a:endParaRPr lang="tr-TR"/>
          </a:p>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3514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3- </a:t>
            </a:r>
            <a:r>
              <a:rPr lang="en-US" sz="900" b="0" i="0" kern="1200">
                <a:solidFill>
                  <a:schemeClr val="tx1"/>
                </a:solidFill>
                <a:effectLst/>
                <a:latin typeface="Segoe UI Light" pitchFamily="34" charset="0"/>
                <a:ea typeface="+mn-ea"/>
                <a:cs typeface="+mn-cs"/>
              </a:rPr>
              <a:t>The </a:t>
            </a:r>
            <a:r>
              <a:rPr lang="en-US" sz="900" b="0" i="0" kern="1200" err="1">
                <a:solidFill>
                  <a:schemeClr val="tx1"/>
                </a:solidFill>
                <a:effectLst/>
                <a:latin typeface="Segoe UI Light" pitchFamily="34" charset="0"/>
                <a:ea typeface="+mn-ea"/>
                <a:cs typeface="+mn-cs"/>
              </a:rPr>
              <a:t>kubelet</a:t>
            </a:r>
            <a:r>
              <a:rPr lang="en-US" sz="900" b="0" i="0" kern="1200">
                <a:solidFill>
                  <a:schemeClr val="tx1"/>
                </a:solidFill>
                <a:effectLst/>
                <a:latin typeface="Segoe UI Light" pitchFamily="34" charset="0"/>
                <a:ea typeface="+mn-ea"/>
                <a:cs typeface="+mn-cs"/>
              </a:rPr>
              <a:t> takes a set of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that are provided through various mechanisms (primarily through the </a:t>
            </a:r>
            <a:r>
              <a:rPr lang="en-US" sz="900" b="0" i="0" kern="1200" err="1">
                <a:solidFill>
                  <a:schemeClr val="tx1"/>
                </a:solidFill>
                <a:effectLst/>
                <a:latin typeface="Segoe UI Light" pitchFamily="34" charset="0"/>
                <a:ea typeface="+mn-ea"/>
                <a:cs typeface="+mn-cs"/>
              </a:rPr>
              <a:t>apiserver</a:t>
            </a:r>
            <a:r>
              <a:rPr lang="en-US" sz="900" b="0" i="0" kern="1200">
                <a:solidFill>
                  <a:schemeClr val="tx1"/>
                </a:solidFill>
                <a:effectLst/>
                <a:latin typeface="Segoe UI Light" pitchFamily="34" charset="0"/>
                <a:ea typeface="+mn-ea"/>
                <a:cs typeface="+mn-cs"/>
              </a:rPr>
              <a:t>) and ensures that the containers described in those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are running and healthy. </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a:t>https://kubernetes.io/docs/reference/command-line-tools-reference/kubelet/</a:t>
            </a:r>
            <a:endParaRPr lang="tr-TR"/>
          </a:p>
          <a:p>
            <a:r>
              <a:rPr lang="en-US"/>
              <a:t>https://kubernetes.io/docs/concepts/overview/components/#kubelet</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86662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Kube-controller-manager</a:t>
            </a:r>
            <a:r>
              <a:rPr lang="en-US" sz="900" b="0" i="0" kern="1200" dirty="0">
                <a:solidFill>
                  <a:schemeClr val="tx1"/>
                </a:solidFill>
                <a:effectLst/>
                <a:latin typeface="Segoe UI Light" pitchFamily="34" charset="0"/>
                <a:ea typeface="+mn-ea"/>
                <a:cs typeface="+mn-cs"/>
              </a:rPr>
              <a:t> is a daemon that embeds the core control loops shipped with Kubernetes. In applications of robotics and automation, a control loop is a non-terminating loop that regulates the state of the system. In Kubernetes, a controller is a control loop that watches the shared state of the cluster through the </a:t>
            </a:r>
            <a:r>
              <a:rPr lang="en-US" sz="900" b="0" i="0" kern="1200" dirty="0" err="1">
                <a:solidFill>
                  <a:schemeClr val="tx1"/>
                </a:solidFill>
                <a:effectLst/>
                <a:latin typeface="Segoe UI Light" pitchFamily="34" charset="0"/>
                <a:ea typeface="+mn-ea"/>
                <a:cs typeface="+mn-cs"/>
              </a:rPr>
              <a:t>apiserver</a:t>
            </a:r>
            <a:r>
              <a:rPr lang="en-US" sz="900" b="0" i="0" kern="1200" dirty="0">
                <a:solidFill>
                  <a:schemeClr val="tx1"/>
                </a:solidFill>
                <a:effectLst/>
                <a:latin typeface="Segoe UI Light" pitchFamily="34" charset="0"/>
                <a:ea typeface="+mn-ea"/>
                <a:cs typeface="+mn-cs"/>
              </a:rPr>
              <a:t> and makes changes attempting to move the current state towards the desired state. </a:t>
            </a:r>
            <a:endParaRPr lang="en-US" dirty="0"/>
          </a:p>
          <a:p>
            <a:endParaRPr lang="en-US" dirty="0"/>
          </a:p>
          <a:p>
            <a:r>
              <a:rPr lang="en-US" dirty="0"/>
              <a:t>These controllers include:</a:t>
            </a:r>
          </a:p>
          <a:p>
            <a:endParaRPr lang="en-US" dirty="0"/>
          </a:p>
          <a:p>
            <a:r>
              <a:rPr lang="en-US" b="1" dirty="0"/>
              <a:t>Replication Controller</a:t>
            </a:r>
            <a:r>
              <a:rPr lang="en-US" dirty="0"/>
              <a:t>: Responsible for maintaining the correct number of pods for every replication controller object in the system.</a:t>
            </a:r>
            <a:endParaRPr lang="tr-TR" dirty="0"/>
          </a:p>
          <a:p>
            <a:r>
              <a:rPr lang="en-US" dirty="0"/>
              <a:t>Node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Endpoints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Service Account &amp; Token Controllers</a:t>
            </a:r>
            <a:endParaRPr lang="tr-TR" dirty="0"/>
          </a:p>
          <a:p>
            <a:endParaRPr lang="tr-TR" dirty="0"/>
          </a:p>
          <a:p>
            <a:r>
              <a:rPr lang="en-US" dirty="0"/>
              <a:t>https://kubernetes.io/docs/concepts/overview/components/#kube-controller-manager</a:t>
            </a:r>
            <a:endParaRPr lang="tr-TR" dirty="0"/>
          </a:p>
          <a:p>
            <a:r>
              <a:rPr lang="en-US" dirty="0"/>
              <a:t>https://kubernetes.io/docs/reference/command-line-tools-reference/kube-controller-manager/</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44621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A </a:t>
            </a:r>
            <a:r>
              <a:rPr lang="en-US" sz="900" kern="1200" dirty="0" err="1">
                <a:solidFill>
                  <a:schemeClr val="tx1"/>
                </a:solidFill>
                <a:latin typeface="Segoe UI Light" pitchFamily="34" charset="0"/>
                <a:ea typeface="+mn-ea"/>
                <a:cs typeface="+mn-cs"/>
              </a:rPr>
              <a:t>ReplicaSet</a:t>
            </a:r>
            <a:r>
              <a:rPr lang="en-US" sz="900" kern="1200" dirty="0">
                <a:solidFill>
                  <a:schemeClr val="tx1"/>
                </a:solidFill>
                <a:latin typeface="Segoe UI Light" pitchFamily="34" charset="0"/>
                <a:ea typeface="+mn-ea"/>
                <a:cs typeface="+mn-cs"/>
              </a:rPr>
              <a:t> acts as a cluster-wide Pod manager, ensuring that the right types and number of Pods are running at all times.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Because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make it easy to create and manage replicated sets of Pods, they are the building blocks used to describe common application deployment patterns and provide the underpinnings of self-healing for our applications at the infrastructure level. Pods managed by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are automatically rescheduled under certain failure conditions, such as node failures and network partitions.</a:t>
            </a:r>
          </a:p>
          <a:p>
            <a:endParaRPr lang="en-US" dirty="0"/>
          </a:p>
          <a:p>
            <a:r>
              <a:rPr lang="en-US" dirty="0"/>
              <a:t>The easiest way to think of a </a:t>
            </a:r>
            <a:r>
              <a:rPr lang="en-US" dirty="0" err="1"/>
              <a:t>ReplicaSet</a:t>
            </a:r>
            <a:r>
              <a:rPr lang="en-US" dirty="0"/>
              <a:t> is that it combines a cookie cutter and a desired number of cookies into a single API object. When we define a </a:t>
            </a:r>
            <a:r>
              <a:rPr lang="en-US" dirty="0" err="1"/>
              <a:t>ReplicaSet</a:t>
            </a:r>
            <a:r>
              <a:rPr lang="en-US" dirty="0"/>
              <a:t>, we define a specification for the Pods we want to create (the “cookie cutter”).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19169411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dirty="0">
                <a:solidFill>
                  <a:schemeClr val="tx1"/>
                </a:solidFill>
                <a:effectLst/>
                <a:latin typeface="Segoe UI Light" pitchFamily="34" charset="0"/>
                <a:ea typeface="+mn-ea"/>
                <a:cs typeface="+mn-cs"/>
              </a:rPr>
              <a:t>Deployments are really are what it is all about in a Kubernetes environment.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deployments instruct the cluster how to create and scale applications. </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 controller will monitor instances of an application, and, if it falls short, it will automatically create new instances.</a:t>
            </a:r>
          </a:p>
          <a:p>
            <a:r>
              <a:rPr lang="en-US" sz="900" b="0" i="0" u="none" strike="noStrike" kern="1200" dirty="0">
                <a:solidFill>
                  <a:schemeClr val="tx1"/>
                </a:solidFill>
                <a:effectLst/>
                <a:latin typeface="Segoe UI Light" pitchFamily="34" charset="0"/>
                <a:ea typeface="+mn-ea"/>
                <a:cs typeface="+mn-cs"/>
              </a:rPr>
              <a:t> </a:t>
            </a:r>
          </a:p>
          <a:p>
            <a:r>
              <a:rPr lang="en-US" sz="900" b="0" i="0" u="none" strike="noStrike" kern="1200" dirty="0">
                <a:solidFill>
                  <a:schemeClr val="tx1"/>
                </a:solidFill>
                <a:effectLst/>
                <a:latin typeface="Segoe UI Light" pitchFamily="34" charset="0"/>
                <a:ea typeface="+mn-ea"/>
                <a:cs typeface="+mn-cs"/>
              </a:rPr>
              <a:t>Deployments allow for the creation of multiple replica sets for rolling updates or a rollback</a:t>
            </a:r>
          </a:p>
          <a:p>
            <a:endParaRPr lang="en-US"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a:t>
            </a:r>
            <a:r>
              <a:rPr lang="en-US" sz="900" b="0" i="1" u="none" strike="noStrike" kern="1200" dirty="0">
                <a:solidFill>
                  <a:schemeClr val="tx1"/>
                </a:solidFill>
                <a:effectLst/>
                <a:latin typeface="Segoe UI Light" pitchFamily="34" charset="0"/>
                <a:ea typeface="+mn-ea"/>
                <a:cs typeface="+mn-cs"/>
              </a:rPr>
              <a:t>deployment</a:t>
            </a:r>
            <a:r>
              <a:rPr lang="en-US" sz="900" b="0" i="0" u="none" strike="noStrike" kern="1200" dirty="0">
                <a:solidFill>
                  <a:schemeClr val="tx1"/>
                </a:solidFill>
                <a:effectLst/>
                <a:latin typeface="Segoe UI Light" pitchFamily="34" charset="0"/>
                <a:ea typeface="+mn-ea"/>
                <a:cs typeface="+mn-cs"/>
              </a:rPr>
              <a:t> represents one or more identical pods, managed by the Kubernetes Deployment Controller. A deployment defines the number of </a:t>
            </a:r>
            <a:r>
              <a:rPr lang="en-US" sz="900" b="0" i="1" u="none" strike="noStrike" kern="1200" dirty="0">
                <a:solidFill>
                  <a:schemeClr val="tx1"/>
                </a:solidFill>
                <a:effectLst/>
                <a:latin typeface="Segoe UI Light" pitchFamily="34" charset="0"/>
                <a:ea typeface="+mn-ea"/>
                <a:cs typeface="+mn-cs"/>
              </a:rPr>
              <a:t>replicas</a:t>
            </a:r>
            <a:r>
              <a:rPr lang="en-US" sz="900" b="0" i="0" u="none" strike="noStrike" kern="1200" dirty="0">
                <a:solidFill>
                  <a:schemeClr val="tx1"/>
                </a:solidFill>
                <a:effectLst/>
                <a:latin typeface="Segoe UI Light" pitchFamily="34" charset="0"/>
                <a:ea typeface="+mn-ea"/>
                <a:cs typeface="+mn-cs"/>
              </a:rPr>
              <a:t> (pods) to create, and the Kubernetes Scheduler ensures that if pods or nodes encounter problems, additional pods are scheduled on healthy nodes.</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You can update deployments to change the configuration of pods, container image used, or attached storage. The Deployment Controller drains and terminates a given number of replicas, creates replicas from the new deployment definition, and continues the process until all replicas in the deployment are updated.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Most stateless applications in AKS should use the deployment model rather than scheduling individual pods. Kubernetes can monitor the health and status of deployments to ensure that the required number of replicas run within the cluster. When you only schedule individual pods, the pods aren't restarted if they encounter a problem, and aren't rescheduled on healthy nodes if their current node encounters a problem.</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If an application requires a quorum of instances to always be available for management decisions to be made, you don't want an update process to disrupt that ability. </a:t>
            </a:r>
            <a:r>
              <a:rPr lang="en-US" sz="900" b="0" i="1" u="none" strike="noStrike" kern="1200" dirty="0">
                <a:solidFill>
                  <a:schemeClr val="tx1"/>
                </a:solidFill>
                <a:effectLst/>
                <a:latin typeface="Segoe UI Light" pitchFamily="34" charset="0"/>
                <a:ea typeface="+mn-ea"/>
                <a:cs typeface="+mn-cs"/>
              </a:rPr>
              <a:t>Pod Disruption Budgets</a:t>
            </a:r>
            <a:r>
              <a:rPr lang="en-US" sz="900" b="0" i="0" u="none" strike="noStrike" kern="1200" dirty="0">
                <a:solidFill>
                  <a:schemeClr val="tx1"/>
                </a:solidFill>
                <a:effectLst/>
                <a:latin typeface="Segoe UI Light" pitchFamily="34" charset="0"/>
                <a:ea typeface="+mn-ea"/>
                <a:cs typeface="+mn-cs"/>
              </a:rPr>
              <a:t> can be used to define how many replicas in a deployment can be taken down during an update or node upgrade. For example, if you have </a:t>
            </a:r>
            <a:r>
              <a:rPr lang="en-US" sz="900" b="0" i="1" u="none" strike="noStrike" kern="1200" dirty="0">
                <a:solidFill>
                  <a:schemeClr val="tx1"/>
                </a:solidFill>
                <a:effectLst/>
                <a:latin typeface="Segoe UI Light" pitchFamily="34" charset="0"/>
                <a:ea typeface="+mn-ea"/>
                <a:cs typeface="+mn-cs"/>
              </a:rPr>
              <a:t>5</a:t>
            </a:r>
            <a:r>
              <a:rPr lang="en-US" sz="900" b="0" i="0" u="none" strike="noStrike" kern="1200" dirty="0">
                <a:solidFill>
                  <a:schemeClr val="tx1"/>
                </a:solidFill>
                <a:effectLst/>
                <a:latin typeface="Segoe UI Light" pitchFamily="34" charset="0"/>
                <a:ea typeface="+mn-ea"/>
                <a:cs typeface="+mn-cs"/>
              </a:rPr>
              <a:t> replicas in your deployment, you can define a pod disruption of </a:t>
            </a:r>
            <a:r>
              <a:rPr lang="en-US" sz="900" b="0" i="1" u="none" strike="noStrike" kern="1200" dirty="0">
                <a:solidFill>
                  <a:schemeClr val="tx1"/>
                </a:solidFill>
                <a:effectLst/>
                <a:latin typeface="Segoe UI Light" pitchFamily="34" charset="0"/>
                <a:ea typeface="+mn-ea"/>
                <a:cs typeface="+mn-cs"/>
              </a:rPr>
              <a:t>4</a:t>
            </a:r>
            <a:r>
              <a:rPr lang="en-US" sz="900" b="0" i="0" u="none" strike="noStrike" kern="1200" dirty="0">
                <a:solidFill>
                  <a:schemeClr val="tx1"/>
                </a:solidFill>
                <a:effectLst/>
                <a:latin typeface="Segoe UI Light" pitchFamily="34" charset="0"/>
                <a:ea typeface="+mn-ea"/>
                <a:cs typeface="+mn-cs"/>
              </a:rPr>
              <a:t> to only permit one replica from being deleted/rescheduled at a time. As with pod resource limits, a best practice is to define pod disruption budgets on applications that require a minimum number of replicas to always be present.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Deployments are typically created and managed with </a:t>
            </a:r>
            <a:r>
              <a:rPr lang="en-US" dirty="0" err="1"/>
              <a:t>kubectl</a:t>
            </a:r>
            <a:r>
              <a:rPr lang="en-US" dirty="0"/>
              <a:t> create</a:t>
            </a:r>
            <a:r>
              <a:rPr lang="en-US" sz="900" b="0" i="0" u="none" strike="noStrike" kern="1200" dirty="0">
                <a:solidFill>
                  <a:schemeClr val="tx1"/>
                </a:solidFill>
                <a:effectLst/>
                <a:latin typeface="Segoe UI Light" pitchFamily="34" charset="0"/>
                <a:ea typeface="+mn-ea"/>
                <a:cs typeface="+mn-cs"/>
              </a:rPr>
              <a:t> or </a:t>
            </a:r>
            <a:r>
              <a:rPr lang="en-US" dirty="0" err="1"/>
              <a:t>kubectl</a:t>
            </a:r>
            <a:r>
              <a:rPr lang="en-US" dirty="0"/>
              <a:t> apply</a:t>
            </a:r>
            <a:r>
              <a:rPr lang="en-US" sz="900" b="0" i="0" u="none" strike="noStrike" kern="1200" dirty="0">
                <a:solidFill>
                  <a:schemeClr val="tx1"/>
                </a:solidFill>
                <a:effectLst/>
                <a:latin typeface="Segoe UI Light" pitchFamily="34" charset="0"/>
                <a:ea typeface="+mn-ea"/>
                <a:cs typeface="+mn-cs"/>
              </a:rPr>
              <a:t>. To create a deployment, you define a manifest file in the YAML (YAML </a:t>
            </a:r>
            <a:r>
              <a:rPr lang="en-US" sz="900" b="0" i="0" u="none" strike="noStrike" kern="1200" dirty="0" err="1">
                <a:solidFill>
                  <a:schemeClr val="tx1"/>
                </a:solidFill>
                <a:effectLst/>
                <a:latin typeface="Segoe UI Light" pitchFamily="34" charset="0"/>
                <a:ea typeface="+mn-ea"/>
                <a:cs typeface="+mn-cs"/>
              </a:rPr>
              <a:t>Ain't</a:t>
            </a:r>
            <a:r>
              <a:rPr lang="en-US" sz="900" b="0" i="0" u="none" strike="noStrike" kern="1200" dirty="0">
                <a:solidFill>
                  <a:schemeClr val="tx1"/>
                </a:solidFill>
                <a:effectLst/>
                <a:latin typeface="Segoe UI Light" pitchFamily="34" charset="0"/>
                <a:ea typeface="+mn-ea"/>
                <a:cs typeface="+mn-cs"/>
              </a:rPr>
              <a:t> Markup Language) format. The following example creates a basic deployment of the NGINX web server. The deployment specifies </a:t>
            </a:r>
            <a:r>
              <a:rPr lang="en-US" sz="900" b="0" i="1" u="none" strike="noStrike" kern="1200" dirty="0">
                <a:solidFill>
                  <a:schemeClr val="tx1"/>
                </a:solidFill>
                <a:effectLst/>
                <a:latin typeface="Segoe UI Light" pitchFamily="34" charset="0"/>
                <a:ea typeface="+mn-ea"/>
                <a:cs typeface="+mn-cs"/>
              </a:rPr>
              <a:t>3</a:t>
            </a:r>
            <a:r>
              <a:rPr lang="en-US" sz="900" b="0" i="0" u="none" strike="noStrike" kern="1200" dirty="0">
                <a:solidFill>
                  <a:schemeClr val="tx1"/>
                </a:solidFill>
                <a:effectLst/>
                <a:latin typeface="Segoe UI Light" pitchFamily="34" charset="0"/>
                <a:ea typeface="+mn-ea"/>
                <a:cs typeface="+mn-cs"/>
              </a:rPr>
              <a:t> replicas to be created, and that port </a:t>
            </a:r>
            <a:r>
              <a:rPr lang="en-US" sz="900" b="0" i="1" u="none" strike="noStrike" kern="1200" dirty="0">
                <a:solidFill>
                  <a:schemeClr val="tx1"/>
                </a:solidFill>
                <a:effectLst/>
                <a:latin typeface="Segoe UI Light" pitchFamily="34" charset="0"/>
                <a:ea typeface="+mn-ea"/>
                <a:cs typeface="+mn-cs"/>
              </a:rPr>
              <a:t>80</a:t>
            </a:r>
            <a:r>
              <a:rPr lang="en-US" sz="900" b="0" i="0" u="none" strike="noStrike" kern="1200" dirty="0">
                <a:solidFill>
                  <a:schemeClr val="tx1"/>
                </a:solidFill>
                <a:effectLst/>
                <a:latin typeface="Segoe UI Light" pitchFamily="34" charset="0"/>
                <a:ea typeface="+mn-ea"/>
                <a:cs typeface="+mn-cs"/>
              </a:rPr>
              <a:t> be open on the container. Resource requests and limits are also defined for CPU and memory.</a:t>
            </a:r>
          </a:p>
          <a:p>
            <a:endParaRPr lang="en-US" sz="900" b="0" i="0" u="none" strike="noStrike" kern="1200" dirty="0">
              <a:solidFill>
                <a:schemeClr val="tx1"/>
              </a:solidFill>
              <a:effectLst/>
              <a:latin typeface="Segoe UI Light" pitchFamily="34" charset="0"/>
              <a:ea typeface="+mn-ea"/>
              <a:cs typeface="+mn-cs"/>
            </a:endParaRPr>
          </a:p>
          <a:p>
            <a:r>
              <a:rPr lang="en-US" dirty="0" err="1"/>
              <a:t>apiVersion</a:t>
            </a:r>
            <a:r>
              <a:rPr lang="en-US" dirty="0"/>
              <a:t>: apps/v1</a:t>
            </a:r>
          </a:p>
          <a:p>
            <a:r>
              <a:rPr lang="en-US" dirty="0"/>
              <a:t>kind: Deployment</a:t>
            </a:r>
          </a:p>
          <a:p>
            <a:r>
              <a:rPr lang="en-US" dirty="0"/>
              <a:t>metadata:</a:t>
            </a:r>
          </a:p>
          <a:p>
            <a:r>
              <a:rPr lang="en-US" dirty="0"/>
              <a:t>  name: </a:t>
            </a:r>
            <a:r>
              <a:rPr lang="en-US" dirty="0" err="1"/>
              <a:t>nginx</a:t>
            </a:r>
            <a:endParaRPr lang="en-US" dirty="0"/>
          </a:p>
          <a:p>
            <a:r>
              <a:rPr lang="en-US" dirty="0"/>
              <a:t>spec:</a:t>
            </a:r>
          </a:p>
          <a:p>
            <a:r>
              <a:rPr lang="en-US" dirty="0"/>
              <a:t>  replicas: 3</a:t>
            </a:r>
          </a:p>
          <a:p>
            <a:r>
              <a:rPr lang="en-US" dirty="0"/>
              <a:t>  selector:</a:t>
            </a:r>
          </a:p>
          <a:p>
            <a:r>
              <a:rPr lang="en-US" dirty="0"/>
              <a:t>    </a:t>
            </a:r>
            <a:r>
              <a:rPr lang="en-US" dirty="0" err="1"/>
              <a:t>matchLabels</a:t>
            </a:r>
            <a:r>
              <a:rPr lang="en-US" dirty="0"/>
              <a:t>:</a:t>
            </a:r>
          </a:p>
          <a:p>
            <a:r>
              <a:rPr lang="en-US" dirty="0"/>
              <a:t>      app: </a:t>
            </a:r>
            <a:r>
              <a:rPr lang="en-US" dirty="0" err="1"/>
              <a:t>nginx</a:t>
            </a:r>
            <a:endParaRPr lang="en-US" dirty="0"/>
          </a:p>
          <a:p>
            <a:r>
              <a:rPr lang="en-US" dirty="0"/>
              <a:t>  template:</a:t>
            </a:r>
          </a:p>
          <a:p>
            <a:r>
              <a:rPr lang="en-US" dirty="0"/>
              <a:t>    metadata:</a:t>
            </a:r>
          </a:p>
          <a:p>
            <a:r>
              <a:rPr lang="en-US" dirty="0"/>
              <a:t>      labels:</a:t>
            </a:r>
          </a:p>
          <a:p>
            <a:r>
              <a:rPr lang="en-US" dirty="0"/>
              <a:t>        app: </a:t>
            </a:r>
            <a:r>
              <a:rPr lang="en-US" dirty="0" err="1"/>
              <a:t>nginx</a:t>
            </a:r>
            <a:endParaRPr lang="en-US" dirty="0"/>
          </a:p>
          <a:p>
            <a:r>
              <a:rPr lang="en-US" dirty="0"/>
              <a:t>    spec:</a:t>
            </a:r>
          </a:p>
          <a:p>
            <a:r>
              <a:rPr lang="en-US" dirty="0"/>
              <a:t>      containers:</a:t>
            </a:r>
          </a:p>
          <a:p>
            <a:r>
              <a:rPr lang="en-US" dirty="0"/>
              <a:t>      - name: </a:t>
            </a:r>
            <a:r>
              <a:rPr lang="en-US" dirty="0" err="1"/>
              <a:t>nginx</a:t>
            </a:r>
            <a:endParaRPr lang="en-US" dirty="0"/>
          </a:p>
          <a:p>
            <a:r>
              <a:rPr lang="en-US" dirty="0"/>
              <a:t>        image: nginx:1.15.2</a:t>
            </a:r>
          </a:p>
          <a:p>
            <a:r>
              <a:rPr lang="en-US" dirty="0"/>
              <a:t>        ports:</a:t>
            </a:r>
          </a:p>
          <a:p>
            <a:r>
              <a:rPr lang="en-US" dirty="0"/>
              <a:t>        - </a:t>
            </a:r>
            <a:r>
              <a:rPr lang="en-US" dirty="0" err="1"/>
              <a:t>containerPort</a:t>
            </a:r>
            <a:r>
              <a:rPr lang="en-US" dirty="0"/>
              <a:t>: 80</a:t>
            </a:r>
          </a:p>
          <a:p>
            <a:r>
              <a:rPr lang="en-US" dirty="0"/>
              <a:t>        resources:</a:t>
            </a:r>
          </a:p>
          <a:p>
            <a:r>
              <a:rPr lang="en-US" dirty="0"/>
              <a:t>          requests:</a:t>
            </a:r>
          </a:p>
          <a:p>
            <a:r>
              <a:rPr lang="en-US" dirty="0"/>
              <a:t>            </a:t>
            </a:r>
            <a:r>
              <a:rPr lang="en-US" dirty="0" err="1"/>
              <a:t>cpu</a:t>
            </a:r>
            <a:r>
              <a:rPr lang="en-US" dirty="0"/>
              <a:t>: 250m</a:t>
            </a:r>
          </a:p>
          <a:p>
            <a:r>
              <a:rPr lang="en-US" dirty="0"/>
              <a:t>            memory: 64Mi</a:t>
            </a:r>
          </a:p>
          <a:p>
            <a:r>
              <a:rPr lang="en-US" dirty="0"/>
              <a:t>          limits:</a:t>
            </a:r>
          </a:p>
          <a:p>
            <a:r>
              <a:rPr lang="en-US" dirty="0"/>
              <a:t>            </a:t>
            </a:r>
            <a:r>
              <a:rPr lang="en-US" dirty="0" err="1"/>
              <a:t>cpu</a:t>
            </a:r>
            <a:r>
              <a:rPr lang="en-US" dirty="0"/>
              <a:t>: 500m</a:t>
            </a:r>
          </a:p>
          <a:p>
            <a:r>
              <a:rPr lang="en-US" dirty="0"/>
              <a:t>            memory: 256Mi</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831822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5441408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6/16/2023 10:45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406890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i="0" kern="1200" dirty="0">
                <a:solidFill>
                  <a:schemeClr val="tx1"/>
                </a:solidFill>
                <a:effectLst/>
                <a:latin typeface="Segoe UI Light" pitchFamily="34" charset="0"/>
                <a:ea typeface="+mn-ea"/>
                <a:cs typeface="+mn-cs"/>
              </a:rPr>
              <a:t>Reference: </a:t>
            </a:r>
            <a:r>
              <a:rPr lang="en-US" sz="900" b="0" i="0" kern="1200" dirty="0">
                <a:solidFill>
                  <a:schemeClr val="tx1"/>
                </a:solidFill>
                <a:effectLst/>
                <a:latin typeface="Segoe UI Light" pitchFamily="34" charset="0"/>
                <a:ea typeface="+mn-ea"/>
                <a:cs typeface="+mn-cs"/>
              </a:rPr>
              <a:t>https://azure.microsoft.com/en-us/pricing/details/kubernetes-service/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i="0" kern="1200" dirty="0">
              <a:solidFill>
                <a:schemeClr val="tx1"/>
              </a:solidFill>
              <a:effectLst/>
              <a:latin typeface="Segoe UI Light" pitchFamily="34" charset="0"/>
              <a:ea typeface="+mn-ea"/>
              <a:cs typeface="+mn-cs"/>
            </a:endParaRP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Azure Kubernetes Service (AKS) is a free container service that simplifies the deployment, management, and operations of Kubernetes as a fully managed Kubernetes container orchestrator service. </a:t>
            </a: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Paying for only the virtual machines, and associated storage and networking resources consumed makes AKS the most efficient and cost-effective container service on the market.</a:t>
            </a:r>
          </a:p>
          <a:p>
            <a:pPr marL="342900" marR="0" lvl="0" indent="-342900" algn="l" defTabSz="932742" rtl="0" eaLnBrk="1" fontAlgn="auto" latinLnBrk="0" hangingPunct="1">
              <a:lnSpc>
                <a:spcPct val="150000"/>
              </a:lnSpc>
              <a:spcBef>
                <a:spcPts val="0"/>
              </a:spcBef>
              <a:spcAft>
                <a:spcPts val="340"/>
              </a:spcAft>
              <a:buClrTx/>
              <a:buSzTx/>
              <a:buFont typeface="Wingdings" panose="05000000000000000000" pitchFamily="2" charset="2"/>
              <a:buChar char="§"/>
              <a:tabLst/>
              <a:defRPr/>
            </a:pPr>
            <a:r>
              <a:rPr lang="en-US" sz="800" b="1" kern="1200" dirty="0">
                <a:solidFill>
                  <a:srgbClr val="323237"/>
                </a:solidFill>
                <a:latin typeface="Segoe UI Light" pitchFamily="34" charset="0"/>
                <a:ea typeface="+mn-ea"/>
                <a:cs typeface="+mn-cs"/>
              </a:rPr>
              <a:t>No SLA, but have a SLO 99.5% </a:t>
            </a:r>
          </a:p>
          <a:p>
            <a:pPr marL="0" indent="0">
              <a:lnSpc>
                <a:spcPct val="150000"/>
              </a:lnSpc>
              <a:buFont typeface="Wingdings" panose="05000000000000000000" pitchFamily="2" charset="2"/>
              <a:buNone/>
            </a:pPr>
            <a:endParaRPr lang="en-US" sz="900" kern="1200" dirty="0">
              <a:solidFill>
                <a:srgbClr val="323237"/>
              </a:solidFill>
              <a:latin typeface="Segoe UI Light" pitchFamily="34" charset="0"/>
              <a:ea typeface="+mn-ea"/>
              <a:cs typeface="+mn-cs"/>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25612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6/16/2023 10:45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6/16/2023 10:45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6/16/2023 10:45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dirty="0"/>
              <a:t>“Container-centric</a:t>
            </a:r>
            <a:r>
              <a:rPr lang="en-US" sz="900" baseline="0" dirty="0"/>
              <a:t> infrastructure” </a:t>
            </a:r>
            <a:endParaRPr lang="en-US" sz="900" dirty="0"/>
          </a:p>
          <a:p>
            <a:r>
              <a:rPr lang="en-US" sz="900" dirty="0"/>
              <a:t>Additionally: configuration</a:t>
            </a:r>
            <a:r>
              <a:rPr lang="en-US" sz="900" baseline="0" dirty="0"/>
              <a:t> management, debugging/introspection, identity and authorization</a:t>
            </a:r>
          </a:p>
          <a:p>
            <a:endParaRPr lang="en-US" sz="900" baseline="0" dirty="0"/>
          </a:p>
          <a:p>
            <a:r>
              <a:rPr lang="en-US" sz="900" baseline="0" dirty="0"/>
              <a:t>First of all.. You can run containers w/o any further infrastructure. Docker, Images and Go..</a:t>
            </a:r>
          </a:p>
          <a:p>
            <a:endParaRPr lang="en-US" sz="900" baseline="0" dirty="0"/>
          </a:p>
          <a:p>
            <a:r>
              <a:rPr lang="en-US" sz="900" baseline="0" dirty="0"/>
              <a:t>But you’ll super quickly face issues – for example how to distribute containers in a cluster? Where to start my Containers? What happens when a container or a container host failed? How to I distribute requests across multiple instances of an application or service? How to measure and how to scale applications based on load?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85711C6-D783-4789-8082-9D34F2C4221D}" type="datetime8">
              <a:rPr lang="en-US" smtClean="0"/>
              <a:t>6/16/2023 10:45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90735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is a typical web environment &lt;CLICK&gt;</a:t>
            </a:r>
          </a:p>
          <a:p>
            <a:r>
              <a:rPr lang="en-US"/>
              <a:t>But we need to scale this &lt;CLICK&gt;  &lt;CLICK&gt;</a:t>
            </a:r>
          </a:p>
          <a:p>
            <a:r>
              <a:rPr lang="en-US"/>
              <a:t>Add a load balancer  &lt;CLICK&gt;</a:t>
            </a:r>
          </a:p>
          <a:p>
            <a:endParaRPr lang="en-US"/>
          </a:p>
          <a:p>
            <a:r>
              <a:rPr lang="en-US"/>
              <a:t>How would you configure an</a:t>
            </a:r>
            <a:r>
              <a:rPr lang="en-US" baseline="0"/>
              <a:t> environment like this?  Today you would need to configure a load balancer and add static </a:t>
            </a:r>
            <a:r>
              <a:rPr lang="en-US" baseline="0" err="1"/>
              <a:t>ip</a:t>
            </a:r>
            <a:r>
              <a:rPr lang="en-US" baseline="0"/>
              <a:t> addresses </a:t>
            </a:r>
            <a:r>
              <a:rPr lang="en-US" baseline="0" err="1"/>
              <a:t>ext</a:t>
            </a:r>
            <a:r>
              <a:rPr lang="en-US" baseline="0"/>
              <a:t>…..</a:t>
            </a:r>
          </a:p>
          <a:p>
            <a:r>
              <a:rPr lang="en-US" baseline="0"/>
              <a:t>This would not work in this environment where machines (containers) are constantly being moved around, added and deleted.</a:t>
            </a:r>
          </a:p>
          <a:p>
            <a:r>
              <a:rPr lang="en-US" baseline="0"/>
              <a:t>&lt;CLICK&gt;</a:t>
            </a: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9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all these containers be on a single host?? Probably not &lt;CLICK&gt;</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20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what we need is to have multiple hosts. &lt;CLICK&gt;</a:t>
            </a:r>
          </a:p>
          <a:p>
            <a:r>
              <a:rPr lang="en-US" baseline="0" dirty="0"/>
              <a:t>And distribute the containers to theses hosts in such a way that any single host failure will not bring down the entire application &lt;CLICK&gt;</a:t>
            </a:r>
          </a:p>
          <a:p>
            <a:r>
              <a:rPr lang="en-US" baseline="0" dirty="0"/>
              <a:t>Services (Load Balancers) are distributed across the cluster with access to each container it manages &lt;CLICK&gt;</a:t>
            </a:r>
          </a:p>
          <a:p>
            <a:r>
              <a:rPr lang="en-US" baseline="0" dirty="0"/>
              <a:t>However, So when a host fails &lt;CLICK&gt;</a:t>
            </a:r>
          </a:p>
          <a:p>
            <a:r>
              <a:rPr lang="en-US" baseline="0" dirty="0"/>
              <a:t>The application can continue while the faulted containers are rebuilt on other hosts. &lt;CLICK&gt;</a:t>
            </a:r>
          </a:p>
          <a:p>
            <a:r>
              <a:rPr lang="en-US" baseline="0" dirty="0"/>
              <a:t>Orchestration is the automation of the monitoring and rebuild process, so we don’t have to. &lt;CLICK&gt;</a:t>
            </a:r>
          </a:p>
          <a:p>
            <a:r>
              <a:rPr lang="en-US" baseline="0" dirty="0"/>
              <a:t>A scheduler is software that tells the orchestrator how and when to stand up new environments. &lt;CLICK&gt;</a:t>
            </a:r>
          </a:p>
          <a:p>
            <a:r>
              <a:rPr lang="en-US" baseline="0" dirty="0"/>
              <a:t>The Orchestration and Scheduling is typically handled by the Control Plane (Master Node) &lt;CLICK&gt; with a Primary VM and a Failover VM in case the primary fails. </a:t>
            </a:r>
          </a:p>
          <a:p>
            <a:endParaRPr lang="en-US" baseline="0" dirty="0"/>
          </a:p>
          <a:p>
            <a:endParaRPr lang="en-US" baseline="0"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6/16/2023 10:45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661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683264"/>
          </a:xfrm>
        </p:spPr>
        <p:txBody>
          <a:bodyPr/>
          <a:lstStyle>
            <a:lvl1pPr>
              <a:defRPr/>
            </a:lvl1pPr>
            <a:lvl2pPr>
              <a:defRPr/>
            </a:lvl2pPr>
          </a:lstStyle>
          <a:p>
            <a:pPr lvl="0"/>
            <a:r>
              <a:rPr lang="en-US"/>
              <a:t>&lt;&lt;overview&gt;&gt;</a:t>
            </a:r>
          </a:p>
        </p:txBody>
      </p:sp>
    </p:spTree>
    <p:extLst>
      <p:ext uri="{BB962C8B-B14F-4D97-AF65-F5344CB8AC3E}">
        <p14:creationId xmlns:p14="http://schemas.microsoft.com/office/powerpoint/2010/main" val="91799197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a:t>&lt;&lt;Topic&gt;&gt;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486400"/>
          </a:xfrm>
        </p:spPr>
        <p:txBody>
          <a:bodyPr/>
          <a:lstStyle>
            <a:lvl1pPr marL="0" indent="0">
              <a:buNone/>
              <a:defRPr/>
            </a:lvl1pPr>
          </a:lstStyle>
          <a:p>
            <a:pPr lvl="0"/>
            <a:r>
              <a:rPr lang="en-US"/>
              <a:t>&lt;&lt;add content/details/charts/</a:t>
            </a:r>
            <a:r>
              <a:rPr lang="en-US" err="1"/>
              <a:t>smartart</a:t>
            </a:r>
            <a:r>
              <a:rPr lang="en-US"/>
              <a:t>/images/bullets as needed&gt;&gt;</a:t>
            </a:r>
            <a:br>
              <a:rPr lang="en-US"/>
            </a:br>
            <a:br>
              <a:rPr lang="en-US"/>
            </a:br>
            <a:br>
              <a:rPr lang="en-US"/>
            </a:br>
            <a:br>
              <a:rPr lang="en-US"/>
            </a:br>
            <a:endParaRPr lang="en-US"/>
          </a:p>
        </p:txBody>
      </p:sp>
    </p:spTree>
    <p:extLst>
      <p:ext uri="{BB962C8B-B14F-4D97-AF65-F5344CB8AC3E}">
        <p14:creationId xmlns:p14="http://schemas.microsoft.com/office/powerpoint/2010/main" val="20430480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slideLayout" Target="../slideLayouts/slideLayout48.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slideLayout" Target="../slideLayouts/slideLayout47.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1.pn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 id="2147484269" r:id="rId26"/>
    <p:sldLayoutId id="2147484270" r:id="rId27"/>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Azure/aks-engine"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p:txBody>
          <a:bodyPr/>
          <a:lstStyle/>
          <a:p>
            <a:r>
              <a:rPr lang="en-US" sz="4799">
                <a:solidFill>
                  <a:srgbClr val="0078D7"/>
                </a:solidFill>
              </a:rPr>
              <a:t>The elements of </a:t>
            </a:r>
            <a:r>
              <a:rPr lang="en-US" sz="4799">
                <a:solidFill>
                  <a:srgbClr val="0078D7"/>
                </a:solidFill>
                <a:cs typeface="Segoe UI Semilight" panose="020B0402040204020203" pitchFamily="34" charset="0"/>
              </a:rPr>
              <a:t>orchestration</a:t>
            </a:r>
          </a:p>
        </p:txBody>
      </p:sp>
      <p:grpSp>
        <p:nvGrpSpPr>
          <p:cNvPr id="39" name="Group 38">
            <a:extLst>
              <a:ext uri="{FF2B5EF4-FFF2-40B4-BE49-F238E27FC236}">
                <a16:creationId xmlns:a16="http://schemas.microsoft.com/office/drawing/2014/main" id="{B14841E6-D9A3-45F8-8489-B9D1F6B5F6E2}"/>
              </a:ext>
            </a:extLst>
          </p:cNvPr>
          <p:cNvGrpSpPr/>
          <p:nvPr/>
        </p:nvGrpSpPr>
        <p:grpSpPr>
          <a:xfrm>
            <a:off x="1313184" y="3114990"/>
            <a:ext cx="9810109" cy="860450"/>
            <a:chOff x="1312487" y="3114934"/>
            <a:chExt cx="9811501" cy="860572"/>
          </a:xfrm>
        </p:grpSpPr>
        <p:sp>
          <p:nvSpPr>
            <p:cNvPr id="20" name="TextBox 19">
              <a:extLst>
                <a:ext uri="{FF2B5EF4-FFF2-40B4-BE49-F238E27FC236}">
                  <a16:creationId xmlns:a16="http://schemas.microsoft.com/office/drawing/2014/main" id="{D84713B1-35F1-4655-B94B-7163F78D437C}"/>
                </a:ext>
              </a:extLst>
            </p:cNvPr>
            <p:cNvSpPr txBox="1"/>
            <p:nvPr/>
          </p:nvSpPr>
          <p:spPr>
            <a:xfrm>
              <a:off x="1312487"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Scheduling</a:t>
              </a:r>
            </a:p>
          </p:txBody>
        </p:sp>
        <p:sp>
          <p:nvSpPr>
            <p:cNvPr id="21" name="TextBox 20">
              <a:extLst>
                <a:ext uri="{FF2B5EF4-FFF2-40B4-BE49-F238E27FC236}">
                  <a16:creationId xmlns:a16="http://schemas.microsoft.com/office/drawing/2014/main" id="{23797D90-CD2F-4E85-B5FD-7A39FEDA0657}"/>
                </a:ext>
              </a:extLst>
            </p:cNvPr>
            <p:cNvSpPr txBox="1"/>
            <p:nvPr/>
          </p:nvSpPr>
          <p:spPr>
            <a:xfrm>
              <a:off x="3831369" y="3114934"/>
              <a:ext cx="205508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Affinity/anti-affinity</a:t>
              </a:r>
            </a:p>
          </p:txBody>
        </p:sp>
        <p:sp>
          <p:nvSpPr>
            <p:cNvPr id="22" name="TextBox 21">
              <a:extLst>
                <a:ext uri="{FF2B5EF4-FFF2-40B4-BE49-F238E27FC236}">
                  <a16:creationId xmlns:a16="http://schemas.microsoft.com/office/drawing/2014/main" id="{68E7AB5C-8F46-44DD-AFF6-E6D9D3302120}"/>
                </a:ext>
              </a:extLst>
            </p:cNvPr>
            <p:cNvSpPr txBox="1"/>
            <p:nvPr/>
          </p:nvSpPr>
          <p:spPr>
            <a:xfrm>
              <a:off x="6749797" y="3114934"/>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Health monitoring</a:t>
              </a:r>
            </a:p>
          </p:txBody>
        </p:sp>
        <p:sp>
          <p:nvSpPr>
            <p:cNvPr id="23" name="TextBox 22">
              <a:extLst>
                <a:ext uri="{FF2B5EF4-FFF2-40B4-BE49-F238E27FC236}">
                  <a16:creationId xmlns:a16="http://schemas.microsoft.com/office/drawing/2014/main" id="{58FF037D-D899-4154-9BB0-7D9E53E9DAC9}"/>
                </a:ext>
              </a:extLst>
            </p:cNvPr>
            <p:cNvSpPr txBox="1"/>
            <p:nvPr/>
          </p:nvSpPr>
          <p:spPr>
            <a:xfrm>
              <a:off x="9468452"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Failover</a:t>
              </a:r>
            </a:p>
          </p:txBody>
        </p:sp>
      </p:grpSp>
      <p:grpSp>
        <p:nvGrpSpPr>
          <p:cNvPr id="41" name="Group 40">
            <a:extLst>
              <a:ext uri="{FF2B5EF4-FFF2-40B4-BE49-F238E27FC236}">
                <a16:creationId xmlns:a16="http://schemas.microsoft.com/office/drawing/2014/main" id="{F348CCF6-7869-48F6-9057-366E99DB8940}"/>
              </a:ext>
            </a:extLst>
          </p:cNvPr>
          <p:cNvGrpSpPr/>
          <p:nvPr/>
        </p:nvGrpSpPr>
        <p:grpSpPr>
          <a:xfrm>
            <a:off x="2588873" y="2666109"/>
            <a:ext cx="7258730" cy="0"/>
            <a:chOff x="2588358" y="2665991"/>
            <a:chExt cx="7259760" cy="0"/>
          </a:xfrm>
        </p:grpSpPr>
        <p:cxnSp>
          <p:nvCxnSpPr>
            <p:cNvPr id="9" name="Straight Connector 8">
              <a:extLst>
                <a:ext uri="{FF2B5EF4-FFF2-40B4-BE49-F238E27FC236}">
                  <a16:creationId xmlns:a16="http://schemas.microsoft.com/office/drawing/2014/main" id="{AFD90631-E99D-4233-BEF6-CFC2DB051CE7}"/>
                </a:ext>
              </a:extLst>
            </p:cNvPr>
            <p:cNvCxnSpPr>
              <a:cxnSpLocks/>
            </p:cNvCxnSpPr>
            <p:nvPr/>
          </p:nvCxnSpPr>
          <p:spPr>
            <a:xfrm>
              <a:off x="258835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FACC0E2-1FB7-4E5A-AE57-0D4858882EAE}"/>
                </a:ext>
              </a:extLst>
            </p:cNvPr>
            <p:cNvCxnSpPr>
              <a:cxnSpLocks/>
            </p:cNvCxnSpPr>
            <p:nvPr/>
          </p:nvCxnSpPr>
          <p:spPr>
            <a:xfrm>
              <a:off x="5307013"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9C7E98A-1D13-4AC7-A950-A23CAAEDD757}"/>
                </a:ext>
              </a:extLst>
            </p:cNvPr>
            <p:cNvCxnSpPr>
              <a:cxnSpLocks/>
            </p:cNvCxnSpPr>
            <p:nvPr/>
          </p:nvCxnSpPr>
          <p:spPr>
            <a:xfrm>
              <a:off x="802566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C9E2F249-BD5F-41B6-A793-5179E3171090}"/>
              </a:ext>
            </a:extLst>
          </p:cNvPr>
          <p:cNvGrpSpPr/>
          <p:nvPr/>
        </p:nvGrpSpPr>
        <p:grpSpPr>
          <a:xfrm>
            <a:off x="1313184" y="5200762"/>
            <a:ext cx="9906129" cy="860450"/>
            <a:chOff x="1312487" y="5201000"/>
            <a:chExt cx="9907534" cy="860572"/>
          </a:xfrm>
        </p:grpSpPr>
        <p:sp>
          <p:nvSpPr>
            <p:cNvPr id="28" name="TextBox 27">
              <a:extLst>
                <a:ext uri="{FF2B5EF4-FFF2-40B4-BE49-F238E27FC236}">
                  <a16:creationId xmlns:a16="http://schemas.microsoft.com/office/drawing/2014/main" id="{12666537-16D8-4608-B995-6C33F79FE293}"/>
                </a:ext>
              </a:extLst>
            </p:cNvPr>
            <p:cNvSpPr txBox="1"/>
            <p:nvPr/>
          </p:nvSpPr>
          <p:spPr>
            <a:xfrm>
              <a:off x="1312487" y="5201000"/>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Scaling</a:t>
              </a:r>
            </a:p>
          </p:txBody>
        </p:sp>
        <p:sp>
          <p:nvSpPr>
            <p:cNvPr id="29" name="TextBox 28">
              <a:extLst>
                <a:ext uri="{FF2B5EF4-FFF2-40B4-BE49-F238E27FC236}">
                  <a16:creationId xmlns:a16="http://schemas.microsoft.com/office/drawing/2014/main" id="{9BC60C8A-08F0-414A-871A-37743B632CED}"/>
                </a:ext>
              </a:extLst>
            </p:cNvPr>
            <p:cNvSpPr txBox="1"/>
            <p:nvPr/>
          </p:nvSpPr>
          <p:spPr>
            <a:xfrm>
              <a:off x="3831369" y="5201000"/>
              <a:ext cx="2055082"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Networking</a:t>
              </a:r>
            </a:p>
          </p:txBody>
        </p:sp>
        <p:sp>
          <p:nvSpPr>
            <p:cNvPr id="30" name="TextBox 29">
              <a:extLst>
                <a:ext uri="{FF2B5EF4-FFF2-40B4-BE49-F238E27FC236}">
                  <a16:creationId xmlns:a16="http://schemas.microsoft.com/office/drawing/2014/main" id="{C45537F3-9C55-4BFD-BA97-7424AE52DC87}"/>
                </a:ext>
              </a:extLst>
            </p:cNvPr>
            <p:cNvSpPr txBox="1"/>
            <p:nvPr/>
          </p:nvSpPr>
          <p:spPr>
            <a:xfrm>
              <a:off x="6749797" y="5201000"/>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Service discovery </a:t>
              </a:r>
            </a:p>
          </p:txBody>
        </p:sp>
        <p:sp>
          <p:nvSpPr>
            <p:cNvPr id="31" name="TextBox 30">
              <a:extLst>
                <a:ext uri="{FF2B5EF4-FFF2-40B4-BE49-F238E27FC236}">
                  <a16:creationId xmlns:a16="http://schemas.microsoft.com/office/drawing/2014/main" id="{36207507-667B-40DD-AE22-3D00E1CEA6D9}"/>
                </a:ext>
              </a:extLst>
            </p:cNvPr>
            <p:cNvSpPr txBox="1"/>
            <p:nvPr/>
          </p:nvSpPr>
          <p:spPr>
            <a:xfrm>
              <a:off x="9372419" y="5201000"/>
              <a:ext cx="184760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Coordinated app upgrades</a:t>
              </a:r>
            </a:p>
          </p:txBody>
        </p:sp>
      </p:grpSp>
      <p:grpSp>
        <p:nvGrpSpPr>
          <p:cNvPr id="42" name="Group 41">
            <a:extLst>
              <a:ext uri="{FF2B5EF4-FFF2-40B4-BE49-F238E27FC236}">
                <a16:creationId xmlns:a16="http://schemas.microsoft.com/office/drawing/2014/main" id="{9AA7FF6B-AC81-4CF3-9D13-BFA582407ADE}"/>
              </a:ext>
            </a:extLst>
          </p:cNvPr>
          <p:cNvGrpSpPr/>
          <p:nvPr/>
        </p:nvGrpSpPr>
        <p:grpSpPr>
          <a:xfrm>
            <a:off x="2588873" y="4751879"/>
            <a:ext cx="7258730" cy="0"/>
            <a:chOff x="2588358" y="4752057"/>
            <a:chExt cx="7259760" cy="0"/>
          </a:xfrm>
        </p:grpSpPr>
        <p:cxnSp>
          <p:nvCxnSpPr>
            <p:cNvPr id="24" name="Straight Connector 23">
              <a:extLst>
                <a:ext uri="{FF2B5EF4-FFF2-40B4-BE49-F238E27FC236}">
                  <a16:creationId xmlns:a16="http://schemas.microsoft.com/office/drawing/2014/main" id="{10B6AA10-DB3E-4911-83A9-36FFE14102E5}"/>
                </a:ext>
              </a:extLst>
            </p:cNvPr>
            <p:cNvCxnSpPr>
              <a:cxnSpLocks/>
            </p:cNvCxnSpPr>
            <p:nvPr/>
          </p:nvCxnSpPr>
          <p:spPr>
            <a:xfrm>
              <a:off x="258835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C82BFC-E59C-44A1-BC03-9FC94BE71266}"/>
                </a:ext>
              </a:extLst>
            </p:cNvPr>
            <p:cNvCxnSpPr>
              <a:cxnSpLocks/>
            </p:cNvCxnSpPr>
            <p:nvPr/>
          </p:nvCxnSpPr>
          <p:spPr>
            <a:xfrm>
              <a:off x="5307013"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CD2CADE-38A0-4164-B6DC-AF2ABE976F40}"/>
                </a:ext>
              </a:extLst>
            </p:cNvPr>
            <p:cNvCxnSpPr>
              <a:cxnSpLocks/>
            </p:cNvCxnSpPr>
            <p:nvPr/>
          </p:nvCxnSpPr>
          <p:spPr>
            <a:xfrm>
              <a:off x="802566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AB176FD-1EF0-4C76-A5F0-B5F658BD56C3}"/>
              </a:ext>
            </a:extLst>
          </p:cNvPr>
          <p:cNvGrpSpPr/>
          <p:nvPr/>
        </p:nvGrpSpPr>
        <p:grpSpPr>
          <a:xfrm>
            <a:off x="1809094" y="2334369"/>
            <a:ext cx="663480" cy="663480"/>
            <a:chOff x="1808468" y="2334204"/>
            <a:chExt cx="663574" cy="663574"/>
          </a:xfrm>
        </p:grpSpPr>
        <p:sp>
          <p:nvSpPr>
            <p:cNvPr id="16" name="Oval 15">
              <a:extLst>
                <a:ext uri="{FF2B5EF4-FFF2-40B4-BE49-F238E27FC236}">
                  <a16:creationId xmlns:a16="http://schemas.microsoft.com/office/drawing/2014/main" id="{6CD501BF-E112-4EC8-A392-02C336AA755E}"/>
                </a:ext>
              </a:extLst>
            </p:cNvPr>
            <p:cNvSpPr/>
            <p:nvPr/>
          </p:nvSpPr>
          <p:spPr bwMode="auto">
            <a:xfrm rot="16200000">
              <a:off x="1808468"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 name="Group 9">
              <a:extLst>
                <a:ext uri="{FF2B5EF4-FFF2-40B4-BE49-F238E27FC236}">
                  <a16:creationId xmlns:a16="http://schemas.microsoft.com/office/drawing/2014/main" id="{4E1638D9-6C2C-4993-8BCE-FCDF3A155AF5}"/>
                </a:ext>
              </a:extLst>
            </p:cNvPr>
            <p:cNvGrpSpPr/>
            <p:nvPr/>
          </p:nvGrpSpPr>
          <p:grpSpPr>
            <a:xfrm>
              <a:off x="1986878" y="2512613"/>
              <a:ext cx="306755" cy="306755"/>
              <a:chOff x="687388" y="1670050"/>
              <a:chExt cx="438150" cy="438150"/>
            </a:xfrm>
          </p:grpSpPr>
          <p:sp>
            <p:nvSpPr>
              <p:cNvPr id="4" name="Rectangle 5">
                <a:extLst>
                  <a:ext uri="{FF2B5EF4-FFF2-40B4-BE49-F238E27FC236}">
                    <a16:creationId xmlns:a16="http://schemas.microsoft.com/office/drawing/2014/main" id="{C16060E6-09CA-4E4C-B953-986F46AA45B0}"/>
                  </a:ext>
                </a:extLst>
              </p:cNvPr>
              <p:cNvSpPr>
                <a:spLocks noChangeArrowheads="1"/>
              </p:cNvSpPr>
              <p:nvPr/>
            </p:nvSpPr>
            <p:spPr bwMode="auto">
              <a:xfrm>
                <a:off x="687388" y="1730375"/>
                <a:ext cx="438150" cy="377825"/>
              </a:xfrm>
              <a:prstGeom prst="rect">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5" name="Line 6">
                <a:extLst>
                  <a:ext uri="{FF2B5EF4-FFF2-40B4-BE49-F238E27FC236}">
                    <a16:creationId xmlns:a16="http://schemas.microsoft.com/office/drawing/2014/main" id="{A550E33E-6BF7-42D5-8455-16A8E617CD5C}"/>
                  </a:ext>
                </a:extLst>
              </p:cNvPr>
              <p:cNvSpPr>
                <a:spLocks noChangeShapeType="1"/>
              </p:cNvSpPr>
              <p:nvPr/>
            </p:nvSpPr>
            <p:spPr bwMode="auto">
              <a:xfrm>
                <a:off x="776288"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 name="Line 7">
                <a:extLst>
                  <a:ext uri="{FF2B5EF4-FFF2-40B4-BE49-F238E27FC236}">
                    <a16:creationId xmlns:a16="http://schemas.microsoft.com/office/drawing/2014/main" id="{565BAB52-EA1E-477F-8905-0E64A8FA0D83}"/>
                  </a:ext>
                </a:extLst>
              </p:cNvPr>
              <p:cNvSpPr>
                <a:spLocks noChangeShapeType="1"/>
              </p:cNvSpPr>
              <p:nvPr/>
            </p:nvSpPr>
            <p:spPr bwMode="auto">
              <a:xfrm>
                <a:off x="1033463"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 name="Line 8">
                <a:extLst>
                  <a:ext uri="{FF2B5EF4-FFF2-40B4-BE49-F238E27FC236}">
                    <a16:creationId xmlns:a16="http://schemas.microsoft.com/office/drawing/2014/main" id="{8C88B650-D50F-4430-AFCE-33714898168F}"/>
                  </a:ext>
                </a:extLst>
              </p:cNvPr>
              <p:cNvSpPr>
                <a:spLocks noChangeShapeType="1"/>
              </p:cNvSpPr>
              <p:nvPr/>
            </p:nvSpPr>
            <p:spPr bwMode="auto">
              <a:xfrm>
                <a:off x="687388" y="1855788"/>
                <a:ext cx="43815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1" name="Group 10">
            <a:extLst>
              <a:ext uri="{FF2B5EF4-FFF2-40B4-BE49-F238E27FC236}">
                <a16:creationId xmlns:a16="http://schemas.microsoft.com/office/drawing/2014/main" id="{1ADD7E96-4441-4B18-8B33-4E6CAB9E198B}"/>
              </a:ext>
            </a:extLst>
          </p:cNvPr>
          <p:cNvGrpSpPr/>
          <p:nvPr/>
        </p:nvGrpSpPr>
        <p:grpSpPr>
          <a:xfrm>
            <a:off x="7245633" y="2334369"/>
            <a:ext cx="663480" cy="663480"/>
            <a:chOff x="7245779" y="2334204"/>
            <a:chExt cx="663574" cy="663574"/>
          </a:xfrm>
        </p:grpSpPr>
        <p:sp>
          <p:nvSpPr>
            <p:cNvPr id="12" name="Oval 11">
              <a:extLst>
                <a:ext uri="{FF2B5EF4-FFF2-40B4-BE49-F238E27FC236}">
                  <a16:creationId xmlns:a16="http://schemas.microsoft.com/office/drawing/2014/main" id="{56354680-8AB6-4592-A189-D03313D1E6E7}"/>
                </a:ext>
              </a:extLst>
            </p:cNvPr>
            <p:cNvSpPr/>
            <p:nvPr/>
          </p:nvSpPr>
          <p:spPr bwMode="auto">
            <a:xfrm rot="16200000">
              <a:off x="7245779"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37" name="Group 36">
              <a:extLst>
                <a:ext uri="{FF2B5EF4-FFF2-40B4-BE49-F238E27FC236}">
                  <a16:creationId xmlns:a16="http://schemas.microsoft.com/office/drawing/2014/main" id="{D4AA54B7-900A-40EA-9A7E-B5923149F67F}"/>
                </a:ext>
              </a:extLst>
            </p:cNvPr>
            <p:cNvGrpSpPr/>
            <p:nvPr/>
          </p:nvGrpSpPr>
          <p:grpSpPr>
            <a:xfrm>
              <a:off x="7402560" y="2527553"/>
              <a:ext cx="350012" cy="276875"/>
              <a:chOff x="629049" y="3399674"/>
              <a:chExt cx="505618" cy="399966"/>
            </a:xfrm>
          </p:grpSpPr>
          <p:sp>
            <p:nvSpPr>
              <p:cNvPr id="17" name="Freeform 12">
                <a:extLst>
                  <a:ext uri="{FF2B5EF4-FFF2-40B4-BE49-F238E27FC236}">
                    <a16:creationId xmlns:a16="http://schemas.microsoft.com/office/drawing/2014/main" id="{5D6C4900-B6EB-4FD7-8B59-250CCF979A44}"/>
                  </a:ext>
                </a:extLst>
              </p:cNvPr>
              <p:cNvSpPr>
                <a:spLocks/>
              </p:cNvSpPr>
              <p:nvPr/>
            </p:nvSpPr>
            <p:spPr bwMode="auto">
              <a:xfrm>
                <a:off x="629049" y="3399674"/>
                <a:ext cx="505618" cy="399966"/>
              </a:xfrm>
              <a:custGeom>
                <a:avLst/>
                <a:gdLst>
                  <a:gd name="T0" fmla="*/ 172 w 187"/>
                  <a:gd name="T1" fmla="*/ 147 h 147"/>
                  <a:gd name="T2" fmla="*/ 15 w 187"/>
                  <a:gd name="T3" fmla="*/ 147 h 147"/>
                  <a:gd name="T4" fmla="*/ 0 w 187"/>
                  <a:gd name="T5" fmla="*/ 132 h 147"/>
                  <a:gd name="T6" fmla="*/ 0 w 187"/>
                  <a:gd name="T7" fmla="*/ 16 h 147"/>
                  <a:gd name="T8" fmla="*/ 15 w 187"/>
                  <a:gd name="T9" fmla="*/ 0 h 147"/>
                  <a:gd name="T10" fmla="*/ 172 w 187"/>
                  <a:gd name="T11" fmla="*/ 0 h 147"/>
                  <a:gd name="T12" fmla="*/ 187 w 187"/>
                  <a:gd name="T13" fmla="*/ 16 h 147"/>
                  <a:gd name="T14" fmla="*/ 187 w 187"/>
                  <a:gd name="T15" fmla="*/ 132 h 147"/>
                  <a:gd name="T16" fmla="*/ 172 w 187"/>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47">
                    <a:moveTo>
                      <a:pt x="172" y="147"/>
                    </a:moveTo>
                    <a:cubicBezTo>
                      <a:pt x="15" y="147"/>
                      <a:pt x="15" y="147"/>
                      <a:pt x="15" y="147"/>
                    </a:cubicBezTo>
                    <a:cubicBezTo>
                      <a:pt x="7" y="147"/>
                      <a:pt x="0" y="141"/>
                      <a:pt x="0" y="132"/>
                    </a:cubicBezTo>
                    <a:cubicBezTo>
                      <a:pt x="0" y="16"/>
                      <a:pt x="0" y="16"/>
                      <a:pt x="0" y="16"/>
                    </a:cubicBezTo>
                    <a:cubicBezTo>
                      <a:pt x="0" y="7"/>
                      <a:pt x="7" y="0"/>
                      <a:pt x="15" y="0"/>
                    </a:cubicBezTo>
                    <a:cubicBezTo>
                      <a:pt x="172" y="0"/>
                      <a:pt x="172" y="0"/>
                      <a:pt x="172" y="0"/>
                    </a:cubicBezTo>
                    <a:cubicBezTo>
                      <a:pt x="180" y="0"/>
                      <a:pt x="187" y="7"/>
                      <a:pt x="187" y="16"/>
                    </a:cubicBezTo>
                    <a:cubicBezTo>
                      <a:pt x="187" y="132"/>
                      <a:pt x="187" y="132"/>
                      <a:pt x="187" y="132"/>
                    </a:cubicBezTo>
                    <a:cubicBezTo>
                      <a:pt x="187" y="141"/>
                      <a:pt x="180" y="147"/>
                      <a:pt x="172" y="147"/>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9" name="Freeform 14">
                <a:extLst>
                  <a:ext uri="{FF2B5EF4-FFF2-40B4-BE49-F238E27FC236}">
                    <a16:creationId xmlns:a16="http://schemas.microsoft.com/office/drawing/2014/main" id="{9465030D-7B08-4324-990D-276A632FBB31}"/>
                  </a:ext>
                </a:extLst>
              </p:cNvPr>
              <p:cNvSpPr>
                <a:spLocks/>
              </p:cNvSpPr>
              <p:nvPr/>
            </p:nvSpPr>
            <p:spPr bwMode="auto">
              <a:xfrm>
                <a:off x="696913" y="3535363"/>
                <a:ext cx="374650" cy="107950"/>
              </a:xfrm>
              <a:custGeom>
                <a:avLst/>
                <a:gdLst>
                  <a:gd name="T0" fmla="*/ 0 w 236"/>
                  <a:gd name="T1" fmla="*/ 50 h 68"/>
                  <a:gd name="T2" fmla="*/ 73 w 236"/>
                  <a:gd name="T3" fmla="*/ 50 h 68"/>
                  <a:gd name="T4" fmla="*/ 82 w 236"/>
                  <a:gd name="T5" fmla="*/ 40 h 68"/>
                  <a:gd name="T6" fmla="*/ 96 w 236"/>
                  <a:gd name="T7" fmla="*/ 68 h 68"/>
                  <a:gd name="T8" fmla="*/ 123 w 236"/>
                  <a:gd name="T9" fmla="*/ 0 h 68"/>
                  <a:gd name="T10" fmla="*/ 145 w 236"/>
                  <a:gd name="T11" fmla="*/ 68 h 68"/>
                  <a:gd name="T12" fmla="*/ 166 w 236"/>
                  <a:gd name="T13" fmla="*/ 40 h 68"/>
                  <a:gd name="T14" fmla="*/ 177 w 236"/>
                  <a:gd name="T15" fmla="*/ 50 h 68"/>
                  <a:gd name="T16" fmla="*/ 236 w 236"/>
                  <a:gd name="T17"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0" y="50"/>
                    </a:moveTo>
                    <a:lnTo>
                      <a:pt x="73" y="50"/>
                    </a:lnTo>
                    <a:lnTo>
                      <a:pt x="82" y="40"/>
                    </a:lnTo>
                    <a:lnTo>
                      <a:pt x="96" y="68"/>
                    </a:lnTo>
                    <a:lnTo>
                      <a:pt x="123" y="0"/>
                    </a:lnTo>
                    <a:lnTo>
                      <a:pt x="145" y="68"/>
                    </a:lnTo>
                    <a:lnTo>
                      <a:pt x="166" y="40"/>
                    </a:lnTo>
                    <a:lnTo>
                      <a:pt x="177" y="50"/>
                    </a:lnTo>
                    <a:lnTo>
                      <a:pt x="236" y="5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4" name="Group 13">
            <a:extLst>
              <a:ext uri="{FF2B5EF4-FFF2-40B4-BE49-F238E27FC236}">
                <a16:creationId xmlns:a16="http://schemas.microsoft.com/office/drawing/2014/main" id="{6D11389B-4514-48A9-90B2-EAD203125671}"/>
              </a:ext>
            </a:extLst>
          </p:cNvPr>
          <p:cNvGrpSpPr/>
          <p:nvPr/>
        </p:nvGrpSpPr>
        <p:grpSpPr>
          <a:xfrm>
            <a:off x="9963901" y="2334369"/>
            <a:ext cx="663480" cy="663480"/>
            <a:chOff x="9964433" y="2334204"/>
            <a:chExt cx="663574" cy="663574"/>
          </a:xfrm>
        </p:grpSpPr>
        <p:sp>
          <p:nvSpPr>
            <p:cNvPr id="13" name="Oval 12">
              <a:extLst>
                <a:ext uri="{FF2B5EF4-FFF2-40B4-BE49-F238E27FC236}">
                  <a16:creationId xmlns:a16="http://schemas.microsoft.com/office/drawing/2014/main" id="{A17B5E94-1806-40BF-B52C-648571C6E591}"/>
                </a:ext>
              </a:extLst>
            </p:cNvPr>
            <p:cNvSpPr/>
            <p:nvPr/>
          </p:nvSpPr>
          <p:spPr bwMode="auto">
            <a:xfrm rot="16200000">
              <a:off x="9964433"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51" name="Group 50">
              <a:extLst>
                <a:ext uri="{FF2B5EF4-FFF2-40B4-BE49-F238E27FC236}">
                  <a16:creationId xmlns:a16="http://schemas.microsoft.com/office/drawing/2014/main" id="{50BAC7A7-8CAA-49C5-8098-D6DA5CF9A281}"/>
                </a:ext>
              </a:extLst>
            </p:cNvPr>
            <p:cNvGrpSpPr/>
            <p:nvPr/>
          </p:nvGrpSpPr>
          <p:grpSpPr>
            <a:xfrm>
              <a:off x="10105421" y="2524823"/>
              <a:ext cx="381597" cy="282336"/>
              <a:chOff x="791765" y="3814239"/>
              <a:chExt cx="308968" cy="228600"/>
            </a:xfrm>
          </p:grpSpPr>
          <p:sp>
            <p:nvSpPr>
              <p:cNvPr id="44" name="Rectangle: Rounded Corners 43">
                <a:extLst>
                  <a:ext uri="{FF2B5EF4-FFF2-40B4-BE49-F238E27FC236}">
                    <a16:creationId xmlns:a16="http://schemas.microsoft.com/office/drawing/2014/main" id="{BBAA0A7E-5A80-4411-9049-63D9C1F5204D}"/>
                  </a:ext>
                </a:extLst>
              </p:cNvPr>
              <p:cNvSpPr/>
              <p:nvPr/>
            </p:nvSpPr>
            <p:spPr bwMode="auto">
              <a:xfrm>
                <a:off x="894755" y="38142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Rectangle: Rounded Corners 46">
                <a:extLst>
                  <a:ext uri="{FF2B5EF4-FFF2-40B4-BE49-F238E27FC236}">
                    <a16:creationId xmlns:a16="http://schemas.microsoft.com/office/drawing/2014/main" id="{D110A79B-AC85-42DD-ACE2-D64AF46AA43E}"/>
                  </a:ext>
                </a:extLst>
              </p:cNvPr>
              <p:cNvSpPr/>
              <p:nvPr/>
            </p:nvSpPr>
            <p:spPr bwMode="auto">
              <a:xfrm>
                <a:off x="791765" y="38904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8" name="Group 17">
            <a:extLst>
              <a:ext uri="{FF2B5EF4-FFF2-40B4-BE49-F238E27FC236}">
                <a16:creationId xmlns:a16="http://schemas.microsoft.com/office/drawing/2014/main" id="{1111FE9F-C538-4127-BD96-B49836A7BE4E}"/>
              </a:ext>
            </a:extLst>
          </p:cNvPr>
          <p:cNvGrpSpPr/>
          <p:nvPr/>
        </p:nvGrpSpPr>
        <p:grpSpPr>
          <a:xfrm>
            <a:off x="1809094" y="4420139"/>
            <a:ext cx="663480" cy="663480"/>
            <a:chOff x="1808468" y="4420270"/>
            <a:chExt cx="663574" cy="663574"/>
          </a:xfrm>
        </p:grpSpPr>
        <p:sp>
          <p:nvSpPr>
            <p:cNvPr id="32" name="Oval 31">
              <a:extLst>
                <a:ext uri="{FF2B5EF4-FFF2-40B4-BE49-F238E27FC236}">
                  <a16:creationId xmlns:a16="http://schemas.microsoft.com/office/drawing/2014/main" id="{F1F7C31C-7070-46DB-8F66-D92F2F8BB1C4}"/>
                </a:ext>
              </a:extLst>
            </p:cNvPr>
            <p:cNvSpPr/>
            <p:nvPr/>
          </p:nvSpPr>
          <p:spPr bwMode="auto">
            <a:xfrm rot="16200000">
              <a:off x="1808468"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60" name="Group 59">
              <a:extLst>
                <a:ext uri="{FF2B5EF4-FFF2-40B4-BE49-F238E27FC236}">
                  <a16:creationId xmlns:a16="http://schemas.microsoft.com/office/drawing/2014/main" id="{63E5FC84-07C2-4CF2-BF7C-603470124FB0}"/>
                </a:ext>
              </a:extLst>
            </p:cNvPr>
            <p:cNvGrpSpPr/>
            <p:nvPr/>
          </p:nvGrpSpPr>
          <p:grpSpPr>
            <a:xfrm>
              <a:off x="1991229" y="4600527"/>
              <a:ext cx="311675" cy="303058"/>
              <a:chOff x="3287713" y="3454400"/>
              <a:chExt cx="344488" cy="334963"/>
            </a:xfrm>
          </p:grpSpPr>
          <p:sp>
            <p:nvSpPr>
              <p:cNvPr id="61" name="Freeform 34">
                <a:extLst>
                  <a:ext uri="{FF2B5EF4-FFF2-40B4-BE49-F238E27FC236}">
                    <a16:creationId xmlns:a16="http://schemas.microsoft.com/office/drawing/2014/main" id="{DE79610B-7755-4F88-A717-9E31E4DFB606}"/>
                  </a:ext>
                </a:extLst>
              </p:cNvPr>
              <p:cNvSpPr>
                <a:spLocks/>
              </p:cNvSpPr>
              <p:nvPr/>
            </p:nvSpPr>
            <p:spPr bwMode="auto">
              <a:xfrm>
                <a:off x="3373438" y="3544888"/>
                <a:ext cx="158750" cy="158750"/>
              </a:xfrm>
              <a:custGeom>
                <a:avLst/>
                <a:gdLst>
                  <a:gd name="T0" fmla="*/ 100 w 100"/>
                  <a:gd name="T1" fmla="*/ 100 h 100"/>
                  <a:gd name="T2" fmla="*/ 100 w 100"/>
                  <a:gd name="T3" fmla="*/ 0 h 100"/>
                  <a:gd name="T4" fmla="*/ 0 w 100"/>
                  <a:gd name="T5" fmla="*/ 0 h 100"/>
                </a:gdLst>
                <a:ahLst/>
                <a:cxnLst>
                  <a:cxn ang="0">
                    <a:pos x="T0" y="T1"/>
                  </a:cxn>
                  <a:cxn ang="0">
                    <a:pos x="T2" y="T3"/>
                  </a:cxn>
                  <a:cxn ang="0">
                    <a:pos x="T4" y="T5"/>
                  </a:cxn>
                </a:cxnLst>
                <a:rect l="0" t="0" r="r" b="b"/>
                <a:pathLst>
                  <a:path w="100" h="100">
                    <a:moveTo>
                      <a:pt x="100" y="100"/>
                    </a:moveTo>
                    <a:lnTo>
                      <a:pt x="100" y="0"/>
                    </a:lnTo>
                    <a:lnTo>
                      <a:pt x="0" y="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2" name="Freeform 35">
                <a:extLst>
                  <a:ext uri="{FF2B5EF4-FFF2-40B4-BE49-F238E27FC236}">
                    <a16:creationId xmlns:a16="http://schemas.microsoft.com/office/drawing/2014/main" id="{8D02AC7E-292E-4C72-A98D-C8F86A41D903}"/>
                  </a:ext>
                </a:extLst>
              </p:cNvPr>
              <p:cNvSpPr>
                <a:spLocks/>
              </p:cNvSpPr>
              <p:nvPr/>
            </p:nvSpPr>
            <p:spPr bwMode="auto">
              <a:xfrm>
                <a:off x="3298826" y="3454400"/>
                <a:ext cx="333375" cy="325438"/>
              </a:xfrm>
              <a:custGeom>
                <a:avLst/>
                <a:gdLst>
                  <a:gd name="T0" fmla="*/ 28 w 116"/>
                  <a:gd name="T1" fmla="*/ 114 h 114"/>
                  <a:gd name="T2" fmla="*/ 111 w 116"/>
                  <a:gd name="T3" fmla="*/ 114 h 114"/>
                  <a:gd name="T4" fmla="*/ 116 w 116"/>
                  <a:gd name="T5" fmla="*/ 110 h 114"/>
                  <a:gd name="T6" fmla="*/ 116 w 116"/>
                  <a:gd name="T7" fmla="*/ 4 h 114"/>
                  <a:gd name="T8" fmla="*/ 111 w 116"/>
                  <a:gd name="T9" fmla="*/ 0 h 114"/>
                  <a:gd name="T10" fmla="*/ 5 w 116"/>
                  <a:gd name="T11" fmla="*/ 0 h 114"/>
                  <a:gd name="T12" fmla="*/ 0 w 116"/>
                  <a:gd name="T13" fmla="*/ 4 h 114"/>
                  <a:gd name="T14" fmla="*/ 0 w 116"/>
                  <a:gd name="T15" fmla="*/ 87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4">
                    <a:moveTo>
                      <a:pt x="28" y="114"/>
                    </a:moveTo>
                    <a:cubicBezTo>
                      <a:pt x="111" y="114"/>
                      <a:pt x="111" y="114"/>
                      <a:pt x="111" y="114"/>
                    </a:cubicBezTo>
                    <a:cubicBezTo>
                      <a:pt x="114" y="114"/>
                      <a:pt x="116" y="112"/>
                      <a:pt x="116" y="110"/>
                    </a:cubicBezTo>
                    <a:cubicBezTo>
                      <a:pt x="116" y="4"/>
                      <a:pt x="116" y="4"/>
                      <a:pt x="116" y="4"/>
                    </a:cubicBezTo>
                    <a:cubicBezTo>
                      <a:pt x="116" y="2"/>
                      <a:pt x="114" y="0"/>
                      <a:pt x="111" y="0"/>
                    </a:cubicBezTo>
                    <a:cubicBezTo>
                      <a:pt x="5" y="0"/>
                      <a:pt x="5" y="0"/>
                      <a:pt x="5" y="0"/>
                    </a:cubicBezTo>
                    <a:cubicBezTo>
                      <a:pt x="2" y="0"/>
                      <a:pt x="0" y="2"/>
                      <a:pt x="0" y="4"/>
                    </a:cubicBezTo>
                    <a:cubicBezTo>
                      <a:pt x="0" y="87"/>
                      <a:pt x="0" y="87"/>
                      <a:pt x="0" y="87"/>
                    </a:cubicBez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3" name="Line 36">
                <a:extLst>
                  <a:ext uri="{FF2B5EF4-FFF2-40B4-BE49-F238E27FC236}">
                    <a16:creationId xmlns:a16="http://schemas.microsoft.com/office/drawing/2014/main" id="{27BEF296-6A20-4CD5-8198-09C3C26409F1}"/>
                  </a:ext>
                </a:extLst>
              </p:cNvPr>
              <p:cNvSpPr>
                <a:spLocks noChangeShapeType="1"/>
              </p:cNvSpPr>
              <p:nvPr/>
            </p:nvSpPr>
            <p:spPr bwMode="auto">
              <a:xfrm flipH="1">
                <a:off x="3287713" y="3544888"/>
                <a:ext cx="244475" cy="2444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5" name="Group 34">
            <a:extLst>
              <a:ext uri="{FF2B5EF4-FFF2-40B4-BE49-F238E27FC236}">
                <a16:creationId xmlns:a16="http://schemas.microsoft.com/office/drawing/2014/main" id="{3B3E9A2E-2983-45DC-83FC-9E64C93397E3}"/>
              </a:ext>
            </a:extLst>
          </p:cNvPr>
          <p:cNvGrpSpPr/>
          <p:nvPr/>
        </p:nvGrpSpPr>
        <p:grpSpPr>
          <a:xfrm>
            <a:off x="4527363" y="4420139"/>
            <a:ext cx="663480" cy="663480"/>
            <a:chOff x="4527124" y="4420270"/>
            <a:chExt cx="663574" cy="663574"/>
          </a:xfrm>
        </p:grpSpPr>
        <p:sp>
          <p:nvSpPr>
            <p:cNvPr id="27" name="Oval 26">
              <a:extLst>
                <a:ext uri="{FF2B5EF4-FFF2-40B4-BE49-F238E27FC236}">
                  <a16:creationId xmlns:a16="http://schemas.microsoft.com/office/drawing/2014/main" id="{0D14117C-83E6-4B25-90C6-0F8DF14DB159}"/>
                </a:ext>
              </a:extLst>
            </p:cNvPr>
            <p:cNvSpPr/>
            <p:nvPr/>
          </p:nvSpPr>
          <p:spPr bwMode="auto">
            <a:xfrm rot="16200000">
              <a:off x="4527124"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78" name="Group 77">
              <a:extLst>
                <a:ext uri="{FF2B5EF4-FFF2-40B4-BE49-F238E27FC236}">
                  <a16:creationId xmlns:a16="http://schemas.microsoft.com/office/drawing/2014/main" id="{442B04EE-5040-4092-9324-AA011697FB0E}"/>
                </a:ext>
              </a:extLst>
            </p:cNvPr>
            <p:cNvGrpSpPr/>
            <p:nvPr/>
          </p:nvGrpSpPr>
          <p:grpSpPr>
            <a:xfrm>
              <a:off x="4662517" y="4590639"/>
              <a:ext cx="392768" cy="322891"/>
              <a:chOff x="5048251" y="6030913"/>
              <a:chExt cx="523875" cy="434976"/>
            </a:xfrm>
          </p:grpSpPr>
          <p:sp>
            <p:nvSpPr>
              <p:cNvPr id="65" name="Oval 18">
                <a:extLst>
                  <a:ext uri="{FF2B5EF4-FFF2-40B4-BE49-F238E27FC236}">
                    <a16:creationId xmlns:a16="http://schemas.microsoft.com/office/drawing/2014/main" id="{995BEDB4-28B8-4A83-835A-5031C85A04F7}"/>
                  </a:ext>
                </a:extLst>
              </p:cNvPr>
              <p:cNvSpPr>
                <a:spLocks noChangeArrowheads="1"/>
              </p:cNvSpPr>
              <p:nvPr/>
            </p:nvSpPr>
            <p:spPr bwMode="auto">
              <a:xfrm>
                <a:off x="5313363" y="6213476"/>
                <a:ext cx="76200"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6" name="Oval 19">
                <a:extLst>
                  <a:ext uri="{FF2B5EF4-FFF2-40B4-BE49-F238E27FC236}">
                    <a16:creationId xmlns:a16="http://schemas.microsoft.com/office/drawing/2014/main" id="{18DBFD95-F7A9-4238-8C9F-895F28ED64C8}"/>
                  </a:ext>
                </a:extLst>
              </p:cNvPr>
              <p:cNvSpPr>
                <a:spLocks noChangeArrowheads="1"/>
              </p:cNvSpPr>
              <p:nvPr/>
            </p:nvSpPr>
            <p:spPr bwMode="auto">
              <a:xfrm>
                <a:off x="5497513"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7" name="Oval 20">
                <a:extLst>
                  <a:ext uri="{FF2B5EF4-FFF2-40B4-BE49-F238E27FC236}">
                    <a16:creationId xmlns:a16="http://schemas.microsoft.com/office/drawing/2014/main" id="{3946CBCF-524C-48F0-AEEF-16BB7BF7BCAB}"/>
                  </a:ext>
                </a:extLst>
              </p:cNvPr>
              <p:cNvSpPr>
                <a:spLocks noChangeArrowheads="1"/>
              </p:cNvSpPr>
              <p:nvPr/>
            </p:nvSpPr>
            <p:spPr bwMode="auto">
              <a:xfrm>
                <a:off x="5048251"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8" name="Line 21">
                <a:extLst>
                  <a:ext uri="{FF2B5EF4-FFF2-40B4-BE49-F238E27FC236}">
                    <a16:creationId xmlns:a16="http://schemas.microsoft.com/office/drawing/2014/main" id="{FDE0A68D-FF6F-4B52-93D1-A6F4892EE49D}"/>
                  </a:ext>
                </a:extLst>
              </p:cNvPr>
              <p:cNvSpPr>
                <a:spLocks noChangeShapeType="1"/>
              </p:cNvSpPr>
              <p:nvPr/>
            </p:nvSpPr>
            <p:spPr bwMode="auto">
              <a:xfrm flipH="1">
                <a:off x="5389563" y="6249988"/>
                <a:ext cx="10795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9" name="Line 22">
                <a:extLst>
                  <a:ext uri="{FF2B5EF4-FFF2-40B4-BE49-F238E27FC236}">
                    <a16:creationId xmlns:a16="http://schemas.microsoft.com/office/drawing/2014/main" id="{2C8E0C91-4BB2-4007-B923-2D8EB0A0158B}"/>
                  </a:ext>
                </a:extLst>
              </p:cNvPr>
              <p:cNvSpPr>
                <a:spLocks noChangeShapeType="1"/>
              </p:cNvSpPr>
              <p:nvPr/>
            </p:nvSpPr>
            <p:spPr bwMode="auto">
              <a:xfrm flipH="1">
                <a:off x="5122863" y="6249988"/>
                <a:ext cx="19050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0" name="Freeform 23">
                <a:extLst>
                  <a:ext uri="{FF2B5EF4-FFF2-40B4-BE49-F238E27FC236}">
                    <a16:creationId xmlns:a16="http://schemas.microsoft.com/office/drawing/2014/main" id="{028889CD-603E-41CF-AD4C-23689C29E2EA}"/>
                  </a:ext>
                </a:extLst>
              </p:cNvPr>
              <p:cNvSpPr>
                <a:spLocks/>
              </p:cNvSpPr>
              <p:nvPr/>
            </p:nvSpPr>
            <p:spPr bwMode="auto">
              <a:xfrm>
                <a:off x="5426076" y="6338888"/>
                <a:ext cx="85725" cy="87313"/>
              </a:xfrm>
              <a:custGeom>
                <a:avLst/>
                <a:gdLst>
                  <a:gd name="T0" fmla="*/ 4 w 30"/>
                  <a:gd name="T1" fmla="*/ 22 h 31"/>
                  <a:gd name="T2" fmla="*/ 8 w 30"/>
                  <a:gd name="T3" fmla="*/ 4 h 31"/>
                  <a:gd name="T4" fmla="*/ 27 w 30"/>
                  <a:gd name="T5" fmla="*/ 9 h 31"/>
                  <a:gd name="T6" fmla="*/ 22 w 30"/>
                  <a:gd name="T7" fmla="*/ 27 h 31"/>
                  <a:gd name="T8" fmla="*/ 4 w 30"/>
                  <a:gd name="T9" fmla="*/ 22 h 31"/>
                </a:gdLst>
                <a:ahLst/>
                <a:cxnLst>
                  <a:cxn ang="0">
                    <a:pos x="T0" y="T1"/>
                  </a:cxn>
                  <a:cxn ang="0">
                    <a:pos x="T2" y="T3"/>
                  </a:cxn>
                  <a:cxn ang="0">
                    <a:pos x="T4" y="T5"/>
                  </a:cxn>
                  <a:cxn ang="0">
                    <a:pos x="T6" y="T7"/>
                  </a:cxn>
                  <a:cxn ang="0">
                    <a:pos x="T8" y="T9"/>
                  </a:cxn>
                </a:cxnLst>
                <a:rect l="0" t="0" r="r" b="b"/>
                <a:pathLst>
                  <a:path w="30" h="31">
                    <a:moveTo>
                      <a:pt x="4" y="22"/>
                    </a:moveTo>
                    <a:cubicBezTo>
                      <a:pt x="0" y="16"/>
                      <a:pt x="2" y="8"/>
                      <a:pt x="8" y="4"/>
                    </a:cubicBezTo>
                    <a:cubicBezTo>
                      <a:pt x="15" y="0"/>
                      <a:pt x="23" y="2"/>
                      <a:pt x="27" y="9"/>
                    </a:cubicBezTo>
                    <a:cubicBezTo>
                      <a:pt x="30" y="15"/>
                      <a:pt x="28" y="23"/>
                      <a:pt x="22" y="27"/>
                    </a:cubicBezTo>
                    <a:cubicBezTo>
                      <a:pt x="16" y="31"/>
                      <a:pt x="8" y="29"/>
                      <a:pt x="4" y="22"/>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1" name="Freeform 24">
                <a:extLst>
                  <a:ext uri="{FF2B5EF4-FFF2-40B4-BE49-F238E27FC236}">
                    <a16:creationId xmlns:a16="http://schemas.microsoft.com/office/drawing/2014/main" id="{95833587-FBA6-4C57-A0DC-88662DFBA0DC}"/>
                  </a:ext>
                </a:extLst>
              </p:cNvPr>
              <p:cNvSpPr>
                <a:spLocks/>
              </p:cNvSpPr>
              <p:nvPr/>
            </p:nvSpPr>
            <p:spPr bwMode="auto">
              <a:xfrm>
                <a:off x="5162551" y="6381751"/>
                <a:ext cx="84138" cy="84138"/>
              </a:xfrm>
              <a:custGeom>
                <a:avLst/>
                <a:gdLst>
                  <a:gd name="T0" fmla="*/ 5 w 30"/>
                  <a:gd name="T1" fmla="*/ 6 h 30"/>
                  <a:gd name="T2" fmla="*/ 24 w 30"/>
                  <a:gd name="T3" fmla="*/ 5 h 30"/>
                  <a:gd name="T4" fmla="*/ 25 w 30"/>
                  <a:gd name="T5" fmla="*/ 24 h 30"/>
                  <a:gd name="T6" fmla="*/ 6 w 30"/>
                  <a:gd name="T7" fmla="*/ 25 h 30"/>
                  <a:gd name="T8" fmla="*/ 5 w 30"/>
                  <a:gd name="T9" fmla="*/ 6 h 30"/>
                </a:gdLst>
                <a:ahLst/>
                <a:cxnLst>
                  <a:cxn ang="0">
                    <a:pos x="T0" y="T1"/>
                  </a:cxn>
                  <a:cxn ang="0">
                    <a:pos x="T2" y="T3"/>
                  </a:cxn>
                  <a:cxn ang="0">
                    <a:pos x="T4" y="T5"/>
                  </a:cxn>
                  <a:cxn ang="0">
                    <a:pos x="T6" y="T7"/>
                  </a:cxn>
                  <a:cxn ang="0">
                    <a:pos x="T8" y="T9"/>
                  </a:cxn>
                </a:cxnLst>
                <a:rect l="0" t="0" r="r" b="b"/>
                <a:pathLst>
                  <a:path w="30" h="30">
                    <a:moveTo>
                      <a:pt x="5" y="6"/>
                    </a:moveTo>
                    <a:cubicBezTo>
                      <a:pt x="10" y="1"/>
                      <a:pt x="18" y="0"/>
                      <a:pt x="24" y="5"/>
                    </a:cubicBezTo>
                    <a:cubicBezTo>
                      <a:pt x="29" y="10"/>
                      <a:pt x="30" y="18"/>
                      <a:pt x="25" y="24"/>
                    </a:cubicBezTo>
                    <a:cubicBezTo>
                      <a:pt x="20" y="29"/>
                      <a:pt x="12" y="30"/>
                      <a:pt x="6"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2" name="Freeform 25">
                <a:extLst>
                  <a:ext uri="{FF2B5EF4-FFF2-40B4-BE49-F238E27FC236}">
                    <a16:creationId xmlns:a16="http://schemas.microsoft.com/office/drawing/2014/main" id="{0A8F1C76-2815-4AB8-8BE4-B1427C766B4B}"/>
                  </a:ext>
                </a:extLst>
              </p:cNvPr>
              <p:cNvSpPr>
                <a:spLocks/>
              </p:cNvSpPr>
              <p:nvPr/>
            </p:nvSpPr>
            <p:spPr bwMode="auto">
              <a:xfrm>
                <a:off x="5426076" y="6067426"/>
                <a:ext cx="85725" cy="82550"/>
              </a:xfrm>
              <a:custGeom>
                <a:avLst/>
                <a:gdLst>
                  <a:gd name="T0" fmla="*/ 5 w 30"/>
                  <a:gd name="T1" fmla="*/ 6 h 29"/>
                  <a:gd name="T2" fmla="*/ 24 w 30"/>
                  <a:gd name="T3" fmla="*/ 5 h 29"/>
                  <a:gd name="T4" fmla="*/ 25 w 30"/>
                  <a:gd name="T5" fmla="*/ 23 h 29"/>
                  <a:gd name="T6" fmla="*/ 7 w 30"/>
                  <a:gd name="T7" fmla="*/ 25 h 29"/>
                  <a:gd name="T8" fmla="*/ 5 w 30"/>
                  <a:gd name="T9" fmla="*/ 6 h 29"/>
                </a:gdLst>
                <a:ahLst/>
                <a:cxnLst>
                  <a:cxn ang="0">
                    <a:pos x="T0" y="T1"/>
                  </a:cxn>
                  <a:cxn ang="0">
                    <a:pos x="T2" y="T3"/>
                  </a:cxn>
                  <a:cxn ang="0">
                    <a:pos x="T4" y="T5"/>
                  </a:cxn>
                  <a:cxn ang="0">
                    <a:pos x="T6" y="T7"/>
                  </a:cxn>
                  <a:cxn ang="0">
                    <a:pos x="T8" y="T9"/>
                  </a:cxn>
                </a:cxnLst>
                <a:rect l="0" t="0" r="r" b="b"/>
                <a:pathLst>
                  <a:path w="30" h="29">
                    <a:moveTo>
                      <a:pt x="5" y="6"/>
                    </a:moveTo>
                    <a:cubicBezTo>
                      <a:pt x="10" y="0"/>
                      <a:pt x="18" y="0"/>
                      <a:pt x="24" y="5"/>
                    </a:cubicBezTo>
                    <a:cubicBezTo>
                      <a:pt x="29" y="9"/>
                      <a:pt x="30" y="18"/>
                      <a:pt x="25" y="23"/>
                    </a:cubicBezTo>
                    <a:cubicBezTo>
                      <a:pt x="21" y="29"/>
                      <a:pt x="12" y="29"/>
                      <a:pt x="7"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3" name="Line 26">
                <a:extLst>
                  <a:ext uri="{FF2B5EF4-FFF2-40B4-BE49-F238E27FC236}">
                    <a16:creationId xmlns:a16="http://schemas.microsoft.com/office/drawing/2014/main" id="{C308D3FE-2D15-405D-98C0-07D77BE38879}"/>
                  </a:ext>
                </a:extLst>
              </p:cNvPr>
              <p:cNvSpPr>
                <a:spLocks noChangeShapeType="1"/>
              </p:cNvSpPr>
              <p:nvPr/>
            </p:nvSpPr>
            <p:spPr bwMode="auto">
              <a:xfrm flipV="1">
                <a:off x="5230813" y="6281738"/>
                <a:ext cx="96838" cy="1143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4" name="Freeform 27">
                <a:extLst>
                  <a:ext uri="{FF2B5EF4-FFF2-40B4-BE49-F238E27FC236}">
                    <a16:creationId xmlns:a16="http://schemas.microsoft.com/office/drawing/2014/main" id="{0791D972-4C90-41F6-9D1A-275A7600D101}"/>
                  </a:ext>
                </a:extLst>
              </p:cNvPr>
              <p:cNvSpPr>
                <a:spLocks/>
              </p:cNvSpPr>
              <p:nvPr/>
            </p:nvSpPr>
            <p:spPr bwMode="auto">
              <a:xfrm>
                <a:off x="5162551" y="6030913"/>
                <a:ext cx="84138" cy="82550"/>
              </a:xfrm>
              <a:custGeom>
                <a:avLst/>
                <a:gdLst>
                  <a:gd name="T0" fmla="*/ 5 w 30"/>
                  <a:gd name="T1" fmla="*/ 23 h 29"/>
                  <a:gd name="T2" fmla="*/ 24 w 30"/>
                  <a:gd name="T3" fmla="*/ 25 h 29"/>
                  <a:gd name="T4" fmla="*/ 25 w 30"/>
                  <a:gd name="T5" fmla="*/ 6 h 29"/>
                  <a:gd name="T6" fmla="*/ 6 w 30"/>
                  <a:gd name="T7" fmla="*/ 4 h 29"/>
                  <a:gd name="T8" fmla="*/ 5 w 30"/>
                  <a:gd name="T9" fmla="*/ 23 h 29"/>
                </a:gdLst>
                <a:ahLst/>
                <a:cxnLst>
                  <a:cxn ang="0">
                    <a:pos x="T0" y="T1"/>
                  </a:cxn>
                  <a:cxn ang="0">
                    <a:pos x="T2" y="T3"/>
                  </a:cxn>
                  <a:cxn ang="0">
                    <a:pos x="T4" y="T5"/>
                  </a:cxn>
                  <a:cxn ang="0">
                    <a:pos x="T6" y="T7"/>
                  </a:cxn>
                  <a:cxn ang="0">
                    <a:pos x="T8" y="T9"/>
                  </a:cxn>
                </a:cxnLst>
                <a:rect l="0" t="0" r="r" b="b"/>
                <a:pathLst>
                  <a:path w="30" h="29">
                    <a:moveTo>
                      <a:pt x="5" y="23"/>
                    </a:moveTo>
                    <a:cubicBezTo>
                      <a:pt x="10" y="29"/>
                      <a:pt x="18" y="29"/>
                      <a:pt x="24" y="25"/>
                    </a:cubicBezTo>
                    <a:cubicBezTo>
                      <a:pt x="29" y="20"/>
                      <a:pt x="30" y="12"/>
                      <a:pt x="25" y="6"/>
                    </a:cubicBezTo>
                    <a:cubicBezTo>
                      <a:pt x="20" y="0"/>
                      <a:pt x="12" y="0"/>
                      <a:pt x="6" y="4"/>
                    </a:cubicBezTo>
                    <a:cubicBezTo>
                      <a:pt x="1" y="9"/>
                      <a:pt x="0" y="18"/>
                      <a:pt x="5" y="23"/>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5" name="Line 28">
                <a:extLst>
                  <a:ext uri="{FF2B5EF4-FFF2-40B4-BE49-F238E27FC236}">
                    <a16:creationId xmlns:a16="http://schemas.microsoft.com/office/drawing/2014/main" id="{421C6D16-7C87-46A2-83EE-CA1D85E1F5F3}"/>
                  </a:ext>
                </a:extLst>
              </p:cNvPr>
              <p:cNvSpPr>
                <a:spLocks noChangeShapeType="1"/>
              </p:cNvSpPr>
              <p:nvPr/>
            </p:nvSpPr>
            <p:spPr bwMode="auto">
              <a:xfrm>
                <a:off x="5381626" y="6278563"/>
                <a:ext cx="61913" cy="762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6" name="Line 29">
                <a:extLst>
                  <a:ext uri="{FF2B5EF4-FFF2-40B4-BE49-F238E27FC236}">
                    <a16:creationId xmlns:a16="http://schemas.microsoft.com/office/drawing/2014/main" id="{07476225-6029-49B9-BC9F-AEF0E9960B63}"/>
                  </a:ext>
                </a:extLst>
              </p:cNvPr>
              <p:cNvSpPr>
                <a:spLocks noChangeShapeType="1"/>
              </p:cNvSpPr>
              <p:nvPr/>
            </p:nvSpPr>
            <p:spPr bwMode="auto">
              <a:xfrm>
                <a:off x="5230813" y="6102351"/>
                <a:ext cx="96838" cy="115888"/>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7" name="Line 30">
                <a:extLst>
                  <a:ext uri="{FF2B5EF4-FFF2-40B4-BE49-F238E27FC236}">
                    <a16:creationId xmlns:a16="http://schemas.microsoft.com/office/drawing/2014/main" id="{D4F5DF33-2BFC-4A47-8701-C959187421E2}"/>
                  </a:ext>
                </a:extLst>
              </p:cNvPr>
              <p:cNvSpPr>
                <a:spLocks noChangeShapeType="1"/>
              </p:cNvSpPr>
              <p:nvPr/>
            </p:nvSpPr>
            <p:spPr bwMode="auto">
              <a:xfrm flipV="1">
                <a:off x="5378451" y="6138863"/>
                <a:ext cx="68263" cy="793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6" name="Group 35">
            <a:extLst>
              <a:ext uri="{FF2B5EF4-FFF2-40B4-BE49-F238E27FC236}">
                <a16:creationId xmlns:a16="http://schemas.microsoft.com/office/drawing/2014/main" id="{A16049C4-3AC1-4FA5-886C-75B1AA58354D}"/>
              </a:ext>
            </a:extLst>
          </p:cNvPr>
          <p:cNvGrpSpPr/>
          <p:nvPr/>
        </p:nvGrpSpPr>
        <p:grpSpPr>
          <a:xfrm>
            <a:off x="7245633" y="4420139"/>
            <a:ext cx="663480" cy="663480"/>
            <a:chOff x="7245779" y="4420270"/>
            <a:chExt cx="663574" cy="663574"/>
          </a:xfrm>
        </p:grpSpPr>
        <p:sp>
          <p:nvSpPr>
            <p:cNvPr id="25" name="Oval 24">
              <a:extLst>
                <a:ext uri="{FF2B5EF4-FFF2-40B4-BE49-F238E27FC236}">
                  <a16:creationId xmlns:a16="http://schemas.microsoft.com/office/drawing/2014/main" id="{792E54F4-3F5B-451E-BE63-9A5E7D521E83}"/>
                </a:ext>
              </a:extLst>
            </p:cNvPr>
            <p:cNvSpPr/>
            <p:nvPr/>
          </p:nvSpPr>
          <p:spPr bwMode="auto">
            <a:xfrm rot="16200000">
              <a:off x="7245779"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85" name="Group 84">
              <a:extLst>
                <a:ext uri="{FF2B5EF4-FFF2-40B4-BE49-F238E27FC236}">
                  <a16:creationId xmlns:a16="http://schemas.microsoft.com/office/drawing/2014/main" id="{CC0149FE-FF67-4B99-90A0-61EC8BA7ACD0}"/>
                </a:ext>
              </a:extLst>
            </p:cNvPr>
            <p:cNvGrpSpPr/>
            <p:nvPr/>
          </p:nvGrpSpPr>
          <p:grpSpPr>
            <a:xfrm>
              <a:off x="7400015" y="4574506"/>
              <a:ext cx="355101" cy="355101"/>
              <a:chOff x="5775325" y="6122988"/>
              <a:chExt cx="436563" cy="436563"/>
            </a:xfrm>
          </p:grpSpPr>
          <p:sp>
            <p:nvSpPr>
              <p:cNvPr id="82" name="Freeform 34">
                <a:extLst>
                  <a:ext uri="{FF2B5EF4-FFF2-40B4-BE49-F238E27FC236}">
                    <a16:creationId xmlns:a16="http://schemas.microsoft.com/office/drawing/2014/main" id="{C6C65524-CC17-4A05-86D8-B8C09A145324}"/>
                  </a:ext>
                </a:extLst>
              </p:cNvPr>
              <p:cNvSpPr>
                <a:spLocks/>
              </p:cNvSpPr>
              <p:nvPr/>
            </p:nvSpPr>
            <p:spPr bwMode="auto">
              <a:xfrm>
                <a:off x="5775325" y="6122988"/>
                <a:ext cx="239713" cy="239713"/>
              </a:xfrm>
              <a:custGeom>
                <a:avLst/>
                <a:gdLst>
                  <a:gd name="T0" fmla="*/ 69 w 84"/>
                  <a:gd name="T1" fmla="*/ 69 h 84"/>
                  <a:gd name="T2" fmla="*/ 15 w 84"/>
                  <a:gd name="T3" fmla="*/ 69 h 84"/>
                  <a:gd name="T4" fmla="*/ 15 w 84"/>
                  <a:gd name="T5" fmla="*/ 15 h 84"/>
                  <a:gd name="T6" fmla="*/ 69 w 84"/>
                  <a:gd name="T7" fmla="*/ 15 h 84"/>
                  <a:gd name="T8" fmla="*/ 69 w 84"/>
                  <a:gd name="T9" fmla="*/ 69 h 84"/>
                </a:gdLst>
                <a:ahLst/>
                <a:cxnLst>
                  <a:cxn ang="0">
                    <a:pos x="T0" y="T1"/>
                  </a:cxn>
                  <a:cxn ang="0">
                    <a:pos x="T2" y="T3"/>
                  </a:cxn>
                  <a:cxn ang="0">
                    <a:pos x="T4" y="T5"/>
                  </a:cxn>
                  <a:cxn ang="0">
                    <a:pos x="T6" y="T7"/>
                  </a:cxn>
                  <a:cxn ang="0">
                    <a:pos x="T8" y="T9"/>
                  </a:cxn>
                </a:cxnLst>
                <a:rect l="0" t="0" r="r" b="b"/>
                <a:pathLst>
                  <a:path w="84" h="84">
                    <a:moveTo>
                      <a:pt x="69" y="69"/>
                    </a:moveTo>
                    <a:cubicBezTo>
                      <a:pt x="54" y="84"/>
                      <a:pt x="30" y="84"/>
                      <a:pt x="15" y="69"/>
                    </a:cubicBezTo>
                    <a:cubicBezTo>
                      <a:pt x="0" y="54"/>
                      <a:pt x="0" y="30"/>
                      <a:pt x="15" y="15"/>
                    </a:cubicBezTo>
                    <a:cubicBezTo>
                      <a:pt x="30" y="0"/>
                      <a:pt x="54" y="0"/>
                      <a:pt x="69" y="15"/>
                    </a:cubicBezTo>
                    <a:cubicBezTo>
                      <a:pt x="84" y="30"/>
                      <a:pt x="84" y="54"/>
                      <a:pt x="69" y="69"/>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3" name="Freeform 35">
                <a:extLst>
                  <a:ext uri="{FF2B5EF4-FFF2-40B4-BE49-F238E27FC236}">
                    <a16:creationId xmlns:a16="http://schemas.microsoft.com/office/drawing/2014/main" id="{40C05945-CBDF-4C50-B465-D8BF53740756}"/>
                  </a:ext>
                </a:extLst>
              </p:cNvPr>
              <p:cNvSpPr>
                <a:spLocks/>
              </p:cNvSpPr>
              <p:nvPr/>
            </p:nvSpPr>
            <p:spPr bwMode="auto">
              <a:xfrm>
                <a:off x="5992813" y="6338888"/>
                <a:ext cx="219075" cy="220663"/>
              </a:xfrm>
              <a:custGeom>
                <a:avLst/>
                <a:gdLst>
                  <a:gd name="T0" fmla="*/ 4 w 77"/>
                  <a:gd name="T1" fmla="*/ 17 h 77"/>
                  <a:gd name="T2" fmla="*/ 59 w 77"/>
                  <a:gd name="T3" fmla="*/ 73 h 77"/>
                  <a:gd name="T4" fmla="*/ 73 w 77"/>
                  <a:gd name="T5" fmla="*/ 73 h 77"/>
                  <a:gd name="T6" fmla="*/ 73 w 77"/>
                  <a:gd name="T7" fmla="*/ 73 h 77"/>
                  <a:gd name="T8" fmla="*/ 73 w 77"/>
                  <a:gd name="T9" fmla="*/ 59 h 77"/>
                  <a:gd name="T10" fmla="*/ 17 w 77"/>
                  <a:gd name="T11" fmla="*/ 4 h 77"/>
                  <a:gd name="T12" fmla="*/ 4 w 77"/>
                  <a:gd name="T13" fmla="*/ 4 h 77"/>
                  <a:gd name="T14" fmla="*/ 4 w 77"/>
                  <a:gd name="T15" fmla="*/ 4 h 77"/>
                  <a:gd name="T16" fmla="*/ 4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4" y="17"/>
                    </a:moveTo>
                    <a:cubicBezTo>
                      <a:pt x="59" y="73"/>
                      <a:pt x="59" y="73"/>
                      <a:pt x="59" y="73"/>
                    </a:cubicBezTo>
                    <a:cubicBezTo>
                      <a:pt x="63" y="77"/>
                      <a:pt x="69" y="77"/>
                      <a:pt x="73" y="73"/>
                    </a:cubicBezTo>
                    <a:cubicBezTo>
                      <a:pt x="73" y="73"/>
                      <a:pt x="73" y="73"/>
                      <a:pt x="73" y="73"/>
                    </a:cubicBezTo>
                    <a:cubicBezTo>
                      <a:pt x="77" y="69"/>
                      <a:pt x="77" y="63"/>
                      <a:pt x="73" y="59"/>
                    </a:cubicBezTo>
                    <a:cubicBezTo>
                      <a:pt x="17" y="4"/>
                      <a:pt x="17" y="4"/>
                      <a:pt x="17" y="4"/>
                    </a:cubicBezTo>
                    <a:cubicBezTo>
                      <a:pt x="14" y="0"/>
                      <a:pt x="7" y="0"/>
                      <a:pt x="4" y="4"/>
                    </a:cubicBezTo>
                    <a:cubicBezTo>
                      <a:pt x="4" y="4"/>
                      <a:pt x="4" y="4"/>
                      <a:pt x="4" y="4"/>
                    </a:cubicBezTo>
                    <a:cubicBezTo>
                      <a:pt x="0" y="7"/>
                      <a:pt x="0" y="14"/>
                      <a:pt x="4" y="1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4" name="Line 36">
                <a:extLst>
                  <a:ext uri="{FF2B5EF4-FFF2-40B4-BE49-F238E27FC236}">
                    <a16:creationId xmlns:a16="http://schemas.microsoft.com/office/drawing/2014/main" id="{51F0ADBE-E3F4-4AC9-8A9B-DE4B1E6FE75D}"/>
                  </a:ext>
                </a:extLst>
              </p:cNvPr>
              <p:cNvSpPr>
                <a:spLocks noChangeShapeType="1"/>
              </p:cNvSpPr>
              <p:nvPr/>
            </p:nvSpPr>
            <p:spPr bwMode="auto">
              <a:xfrm>
                <a:off x="5972175" y="6319838"/>
                <a:ext cx="31750" cy="3175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8" name="Group 37">
            <a:extLst>
              <a:ext uri="{FF2B5EF4-FFF2-40B4-BE49-F238E27FC236}">
                <a16:creationId xmlns:a16="http://schemas.microsoft.com/office/drawing/2014/main" id="{3D119E9C-1AF1-46B0-8658-2775B05B5BF8}"/>
              </a:ext>
            </a:extLst>
          </p:cNvPr>
          <p:cNvGrpSpPr/>
          <p:nvPr/>
        </p:nvGrpSpPr>
        <p:grpSpPr>
          <a:xfrm>
            <a:off x="9963901" y="4420139"/>
            <a:ext cx="663480" cy="663480"/>
            <a:chOff x="9964433" y="4420270"/>
            <a:chExt cx="663574" cy="663574"/>
          </a:xfrm>
        </p:grpSpPr>
        <p:sp>
          <p:nvSpPr>
            <p:cNvPr id="26" name="Oval 25">
              <a:extLst>
                <a:ext uri="{FF2B5EF4-FFF2-40B4-BE49-F238E27FC236}">
                  <a16:creationId xmlns:a16="http://schemas.microsoft.com/office/drawing/2014/main" id="{5C717866-FF71-4CD0-8F15-90840C259C0D}"/>
                </a:ext>
              </a:extLst>
            </p:cNvPr>
            <p:cNvSpPr/>
            <p:nvPr/>
          </p:nvSpPr>
          <p:spPr bwMode="auto">
            <a:xfrm rot="16200000">
              <a:off x="9964433"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95" name="Group 94">
              <a:extLst>
                <a:ext uri="{FF2B5EF4-FFF2-40B4-BE49-F238E27FC236}">
                  <a16:creationId xmlns:a16="http://schemas.microsoft.com/office/drawing/2014/main" id="{DCAB48A5-41DE-42DA-A46F-84B908D3225D}"/>
                </a:ext>
              </a:extLst>
            </p:cNvPr>
            <p:cNvGrpSpPr/>
            <p:nvPr/>
          </p:nvGrpSpPr>
          <p:grpSpPr>
            <a:xfrm>
              <a:off x="10109185" y="4604869"/>
              <a:ext cx="374079" cy="294377"/>
              <a:chOff x="6515100" y="6343650"/>
              <a:chExt cx="461963" cy="363537"/>
            </a:xfrm>
          </p:grpSpPr>
          <p:sp>
            <p:nvSpPr>
              <p:cNvPr id="89" name="Freeform 40">
                <a:extLst>
                  <a:ext uri="{FF2B5EF4-FFF2-40B4-BE49-F238E27FC236}">
                    <a16:creationId xmlns:a16="http://schemas.microsoft.com/office/drawing/2014/main" id="{82D27643-4334-475C-B880-1C41D2286159}"/>
                  </a:ext>
                </a:extLst>
              </p:cNvPr>
              <p:cNvSpPr>
                <a:spLocks/>
              </p:cNvSpPr>
              <p:nvPr/>
            </p:nvSpPr>
            <p:spPr bwMode="auto">
              <a:xfrm>
                <a:off x="6526213" y="6343650"/>
                <a:ext cx="450850" cy="363537"/>
              </a:xfrm>
              <a:custGeom>
                <a:avLst/>
                <a:gdLst>
                  <a:gd name="T0" fmla="*/ 155 w 158"/>
                  <a:gd name="T1" fmla="*/ 127 h 127"/>
                  <a:gd name="T2" fmla="*/ 4 w 158"/>
                  <a:gd name="T3" fmla="*/ 127 h 127"/>
                  <a:gd name="T4" fmla="*/ 0 w 158"/>
                  <a:gd name="T5" fmla="*/ 124 h 127"/>
                  <a:gd name="T6" fmla="*/ 0 w 158"/>
                  <a:gd name="T7" fmla="*/ 3 h 127"/>
                  <a:gd name="T8" fmla="*/ 4 w 158"/>
                  <a:gd name="T9" fmla="*/ 0 h 127"/>
                  <a:gd name="T10" fmla="*/ 155 w 158"/>
                  <a:gd name="T11" fmla="*/ 0 h 127"/>
                  <a:gd name="T12" fmla="*/ 158 w 158"/>
                  <a:gd name="T13" fmla="*/ 3 h 127"/>
                  <a:gd name="T14" fmla="*/ 158 w 158"/>
                  <a:gd name="T15" fmla="*/ 124 h 127"/>
                  <a:gd name="T16" fmla="*/ 155 w 158"/>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7">
                    <a:moveTo>
                      <a:pt x="155" y="127"/>
                    </a:moveTo>
                    <a:cubicBezTo>
                      <a:pt x="4" y="127"/>
                      <a:pt x="4" y="127"/>
                      <a:pt x="4" y="127"/>
                    </a:cubicBezTo>
                    <a:cubicBezTo>
                      <a:pt x="2" y="127"/>
                      <a:pt x="0" y="125"/>
                      <a:pt x="0" y="124"/>
                    </a:cubicBezTo>
                    <a:cubicBezTo>
                      <a:pt x="0" y="3"/>
                      <a:pt x="0" y="3"/>
                      <a:pt x="0" y="3"/>
                    </a:cubicBezTo>
                    <a:cubicBezTo>
                      <a:pt x="0" y="1"/>
                      <a:pt x="2" y="0"/>
                      <a:pt x="4" y="0"/>
                    </a:cubicBezTo>
                    <a:cubicBezTo>
                      <a:pt x="155" y="0"/>
                      <a:pt x="155" y="0"/>
                      <a:pt x="155" y="0"/>
                    </a:cubicBezTo>
                    <a:cubicBezTo>
                      <a:pt x="157" y="0"/>
                      <a:pt x="158" y="1"/>
                      <a:pt x="158" y="3"/>
                    </a:cubicBezTo>
                    <a:cubicBezTo>
                      <a:pt x="158" y="124"/>
                      <a:pt x="158" y="124"/>
                      <a:pt x="158" y="124"/>
                    </a:cubicBezTo>
                    <a:cubicBezTo>
                      <a:pt x="158" y="125"/>
                      <a:pt x="157" y="127"/>
                      <a:pt x="155" y="12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0" name="Line 41">
                <a:extLst>
                  <a:ext uri="{FF2B5EF4-FFF2-40B4-BE49-F238E27FC236}">
                    <a16:creationId xmlns:a16="http://schemas.microsoft.com/office/drawing/2014/main" id="{C5DD7E38-7B79-45C9-B4AB-6A9567C61351}"/>
                  </a:ext>
                </a:extLst>
              </p:cNvPr>
              <p:cNvSpPr>
                <a:spLocks noChangeShapeType="1"/>
              </p:cNvSpPr>
              <p:nvPr/>
            </p:nvSpPr>
            <p:spPr bwMode="auto">
              <a:xfrm>
                <a:off x="6529388" y="6435725"/>
                <a:ext cx="447675" cy="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4" name="Line 45">
                <a:extLst>
                  <a:ext uri="{FF2B5EF4-FFF2-40B4-BE49-F238E27FC236}">
                    <a16:creationId xmlns:a16="http://schemas.microsoft.com/office/drawing/2014/main" id="{28D1F195-DFEA-4EDA-AB4E-8F5C2AD6C53E}"/>
                  </a:ext>
                </a:extLst>
              </p:cNvPr>
              <p:cNvSpPr>
                <a:spLocks noChangeShapeType="1"/>
              </p:cNvSpPr>
              <p:nvPr/>
            </p:nvSpPr>
            <p:spPr bwMode="auto">
              <a:xfrm>
                <a:off x="6515100" y="6503988"/>
                <a:ext cx="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nvGrpSpPr>
            <p:cNvPr id="96" name="Group 95">
              <a:extLst>
                <a:ext uri="{FF2B5EF4-FFF2-40B4-BE49-F238E27FC236}">
                  <a16:creationId xmlns:a16="http://schemas.microsoft.com/office/drawing/2014/main" id="{BEE1A249-FB7D-427C-B9B6-728EB7AE300D}"/>
                </a:ext>
              </a:extLst>
            </p:cNvPr>
            <p:cNvGrpSpPr/>
            <p:nvPr/>
          </p:nvGrpSpPr>
          <p:grpSpPr>
            <a:xfrm flipV="1">
              <a:off x="10237557" y="4729950"/>
              <a:ext cx="117335" cy="109913"/>
              <a:chOff x="10860573" y="4995622"/>
              <a:chExt cx="119693" cy="151971"/>
            </a:xfrm>
          </p:grpSpPr>
          <p:sp>
            <p:nvSpPr>
              <p:cNvPr id="97" name="Line 7">
                <a:extLst>
                  <a:ext uri="{FF2B5EF4-FFF2-40B4-BE49-F238E27FC236}">
                    <a16:creationId xmlns:a16="http://schemas.microsoft.com/office/drawing/2014/main" id="{0EC21DE8-DDEE-4E16-9BEC-67803B7A8AE4}"/>
                  </a:ext>
                </a:extLst>
              </p:cNvPr>
              <p:cNvSpPr>
                <a:spLocks noChangeShapeType="1"/>
              </p:cNvSpPr>
              <p:nvPr/>
            </p:nvSpPr>
            <p:spPr bwMode="auto">
              <a:xfrm>
                <a:off x="10922437" y="4995622"/>
                <a:ext cx="0" cy="151971"/>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8" name="Line 8">
                <a:extLst>
                  <a:ext uri="{FF2B5EF4-FFF2-40B4-BE49-F238E27FC236}">
                    <a16:creationId xmlns:a16="http://schemas.microsoft.com/office/drawing/2014/main" id="{26E340C5-6764-4F8B-8A1D-8B75A8281F73}"/>
                  </a:ext>
                </a:extLst>
              </p:cNvPr>
              <p:cNvSpPr>
                <a:spLocks noChangeShapeType="1"/>
              </p:cNvSpPr>
              <p:nvPr/>
            </p:nvSpPr>
            <p:spPr bwMode="auto">
              <a:xfrm>
                <a:off x="10860573" y="5089763"/>
                <a:ext cx="61864"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9" name="Line 9">
                <a:extLst>
                  <a:ext uri="{FF2B5EF4-FFF2-40B4-BE49-F238E27FC236}">
                    <a16:creationId xmlns:a16="http://schemas.microsoft.com/office/drawing/2014/main" id="{92CD7234-50D8-4F09-ADE4-BE3A73F36DF3}"/>
                  </a:ext>
                </a:extLst>
              </p:cNvPr>
              <p:cNvSpPr>
                <a:spLocks noChangeShapeType="1"/>
              </p:cNvSpPr>
              <p:nvPr/>
            </p:nvSpPr>
            <p:spPr bwMode="auto">
              <a:xfrm flipH="1">
                <a:off x="10922437" y="5089763"/>
                <a:ext cx="57829"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 name="Group 2">
            <a:extLst>
              <a:ext uri="{FF2B5EF4-FFF2-40B4-BE49-F238E27FC236}">
                <a16:creationId xmlns:a16="http://schemas.microsoft.com/office/drawing/2014/main" id="{F571C4A2-1E64-42C8-96E8-B9971FCC912C}"/>
              </a:ext>
            </a:extLst>
          </p:cNvPr>
          <p:cNvGrpSpPr/>
          <p:nvPr/>
        </p:nvGrpSpPr>
        <p:grpSpPr>
          <a:xfrm>
            <a:off x="4527363" y="2334369"/>
            <a:ext cx="663480" cy="663480"/>
            <a:chOff x="4527124" y="2334204"/>
            <a:chExt cx="663574" cy="663574"/>
          </a:xfrm>
        </p:grpSpPr>
        <p:sp>
          <p:nvSpPr>
            <p:cNvPr id="15" name="Oval 14">
              <a:extLst>
                <a:ext uri="{FF2B5EF4-FFF2-40B4-BE49-F238E27FC236}">
                  <a16:creationId xmlns:a16="http://schemas.microsoft.com/office/drawing/2014/main" id="{E644952C-3770-482A-B6CF-0CB3C07D7DA4}"/>
                </a:ext>
              </a:extLst>
            </p:cNvPr>
            <p:cNvSpPr/>
            <p:nvPr/>
          </p:nvSpPr>
          <p:spPr bwMode="auto">
            <a:xfrm rot="16200000">
              <a:off x="4527124"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8" name="Group 107">
              <a:extLst>
                <a:ext uri="{FF2B5EF4-FFF2-40B4-BE49-F238E27FC236}">
                  <a16:creationId xmlns:a16="http://schemas.microsoft.com/office/drawing/2014/main" id="{B74A5924-FD6C-40C2-B7F0-9592C15A0635}"/>
                </a:ext>
              </a:extLst>
            </p:cNvPr>
            <p:cNvGrpSpPr/>
            <p:nvPr/>
          </p:nvGrpSpPr>
          <p:grpSpPr>
            <a:xfrm>
              <a:off x="4677196" y="2485020"/>
              <a:ext cx="363431" cy="361942"/>
              <a:chOff x="255588" y="3119438"/>
              <a:chExt cx="387350" cy="385763"/>
            </a:xfrm>
          </p:grpSpPr>
          <p:sp>
            <p:nvSpPr>
              <p:cNvPr id="103" name="Oval 49">
                <a:extLst>
                  <a:ext uri="{FF2B5EF4-FFF2-40B4-BE49-F238E27FC236}">
                    <a16:creationId xmlns:a16="http://schemas.microsoft.com/office/drawing/2014/main" id="{CBA9913B-C996-4ED4-AE22-6946FD06730B}"/>
                  </a:ext>
                </a:extLst>
              </p:cNvPr>
              <p:cNvSpPr>
                <a:spLocks noChangeArrowheads="1"/>
              </p:cNvSpPr>
              <p:nvPr/>
            </p:nvSpPr>
            <p:spPr bwMode="auto">
              <a:xfrm>
                <a:off x="255588" y="3119438"/>
                <a:ext cx="387350" cy="385763"/>
              </a:xfrm>
              <a:prstGeom prst="ellipse">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4" name="Freeform 50">
                <a:extLst>
                  <a:ext uri="{FF2B5EF4-FFF2-40B4-BE49-F238E27FC236}">
                    <a16:creationId xmlns:a16="http://schemas.microsoft.com/office/drawing/2014/main" id="{C1ED9E15-E2C2-4A92-93CD-39AA2C7230F1}"/>
                  </a:ext>
                </a:extLst>
              </p:cNvPr>
              <p:cNvSpPr>
                <a:spLocks/>
              </p:cNvSpPr>
              <p:nvPr/>
            </p:nvSpPr>
            <p:spPr bwMode="auto">
              <a:xfrm>
                <a:off x="279400" y="3221038"/>
                <a:ext cx="265113" cy="258763"/>
              </a:xfrm>
              <a:custGeom>
                <a:avLst/>
                <a:gdLst>
                  <a:gd name="T0" fmla="*/ 93 w 93"/>
                  <a:gd name="T1" fmla="*/ 90 h 90"/>
                  <a:gd name="T2" fmla="*/ 86 w 93"/>
                  <a:gd name="T3" fmla="*/ 86 h 90"/>
                  <a:gd name="T4" fmla="*/ 86 w 93"/>
                  <a:gd name="T5" fmla="*/ 68 h 90"/>
                  <a:gd name="T6" fmla="*/ 87 w 93"/>
                  <a:gd name="T7" fmla="*/ 52 h 90"/>
                  <a:gd name="T8" fmla="*/ 82 w 93"/>
                  <a:gd name="T9" fmla="*/ 51 h 90"/>
                  <a:gd name="T10" fmla="*/ 72 w 93"/>
                  <a:gd name="T11" fmla="*/ 53 h 90"/>
                  <a:gd name="T12" fmla="*/ 61 w 93"/>
                  <a:gd name="T13" fmla="*/ 59 h 90"/>
                  <a:gd name="T14" fmla="*/ 55 w 93"/>
                  <a:gd name="T15" fmla="*/ 65 h 90"/>
                  <a:gd name="T16" fmla="*/ 47 w 93"/>
                  <a:gd name="T17" fmla="*/ 67 h 90"/>
                  <a:gd name="T18" fmla="*/ 37 w 93"/>
                  <a:gd name="T19" fmla="*/ 48 h 90"/>
                  <a:gd name="T20" fmla="*/ 38 w 93"/>
                  <a:gd name="T21" fmla="*/ 34 h 90"/>
                  <a:gd name="T22" fmla="*/ 38 w 93"/>
                  <a:gd name="T23" fmla="*/ 28 h 90"/>
                  <a:gd name="T24" fmla="*/ 33 w 93"/>
                  <a:gd name="T25" fmla="*/ 12 h 90"/>
                  <a:gd name="T26" fmla="*/ 33 w 93"/>
                  <a:gd name="T27" fmla="*/ 8 h 90"/>
                  <a:gd name="T28" fmla="*/ 5 w 93"/>
                  <a:gd name="T29" fmla="*/ 5 h 90"/>
                  <a:gd name="T30" fmla="*/ 0 w 93"/>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0">
                    <a:moveTo>
                      <a:pt x="93" y="90"/>
                    </a:moveTo>
                    <a:cubicBezTo>
                      <a:pt x="92" y="90"/>
                      <a:pt x="87" y="87"/>
                      <a:pt x="86" y="86"/>
                    </a:cubicBezTo>
                    <a:cubicBezTo>
                      <a:pt x="84" y="84"/>
                      <a:pt x="84" y="79"/>
                      <a:pt x="86" y="68"/>
                    </a:cubicBezTo>
                    <a:cubicBezTo>
                      <a:pt x="87" y="63"/>
                      <a:pt x="88" y="54"/>
                      <a:pt x="87" y="52"/>
                    </a:cubicBezTo>
                    <a:cubicBezTo>
                      <a:pt x="85" y="49"/>
                      <a:pt x="84" y="50"/>
                      <a:pt x="82" y="51"/>
                    </a:cubicBezTo>
                    <a:cubicBezTo>
                      <a:pt x="80" y="52"/>
                      <a:pt x="77" y="53"/>
                      <a:pt x="72" y="53"/>
                    </a:cubicBezTo>
                    <a:cubicBezTo>
                      <a:pt x="65" y="52"/>
                      <a:pt x="64" y="55"/>
                      <a:pt x="61" y="59"/>
                    </a:cubicBezTo>
                    <a:cubicBezTo>
                      <a:pt x="60" y="61"/>
                      <a:pt x="58" y="63"/>
                      <a:pt x="55" y="65"/>
                    </a:cubicBezTo>
                    <a:cubicBezTo>
                      <a:pt x="52" y="68"/>
                      <a:pt x="49" y="68"/>
                      <a:pt x="47" y="67"/>
                    </a:cubicBezTo>
                    <a:cubicBezTo>
                      <a:pt x="43" y="65"/>
                      <a:pt x="39" y="59"/>
                      <a:pt x="37" y="48"/>
                    </a:cubicBezTo>
                    <a:cubicBezTo>
                      <a:pt x="35" y="41"/>
                      <a:pt x="37" y="37"/>
                      <a:pt x="38" y="34"/>
                    </a:cubicBezTo>
                    <a:cubicBezTo>
                      <a:pt x="40" y="30"/>
                      <a:pt x="40" y="30"/>
                      <a:pt x="38" y="28"/>
                    </a:cubicBezTo>
                    <a:cubicBezTo>
                      <a:pt x="30" y="21"/>
                      <a:pt x="31" y="17"/>
                      <a:pt x="33" y="12"/>
                    </a:cubicBezTo>
                    <a:cubicBezTo>
                      <a:pt x="33" y="10"/>
                      <a:pt x="34" y="9"/>
                      <a:pt x="33" y="8"/>
                    </a:cubicBezTo>
                    <a:cubicBezTo>
                      <a:pt x="29" y="0"/>
                      <a:pt x="11" y="3"/>
                      <a:pt x="5" y="5"/>
                    </a:cubicBezTo>
                    <a:cubicBezTo>
                      <a:pt x="4" y="5"/>
                      <a:pt x="1" y="2"/>
                      <a:pt x="0"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5" name="Freeform 51">
                <a:extLst>
                  <a:ext uri="{FF2B5EF4-FFF2-40B4-BE49-F238E27FC236}">
                    <a16:creationId xmlns:a16="http://schemas.microsoft.com/office/drawing/2014/main" id="{C7B22FC3-159B-4A90-875E-BA438169149C}"/>
                  </a:ext>
                </a:extLst>
              </p:cNvPr>
              <p:cNvSpPr>
                <a:spLocks/>
              </p:cNvSpPr>
              <p:nvPr/>
            </p:nvSpPr>
            <p:spPr bwMode="auto">
              <a:xfrm>
                <a:off x="508000" y="3138488"/>
                <a:ext cx="106363" cy="114300"/>
              </a:xfrm>
              <a:custGeom>
                <a:avLst/>
                <a:gdLst>
                  <a:gd name="T0" fmla="*/ 37 w 37"/>
                  <a:gd name="T1" fmla="*/ 25 h 40"/>
                  <a:gd name="T2" fmla="*/ 26 w 37"/>
                  <a:gd name="T3" fmla="*/ 30 h 40"/>
                  <a:gd name="T4" fmla="*/ 20 w 37"/>
                  <a:gd name="T5" fmla="*/ 37 h 40"/>
                  <a:gd name="T6" fmla="*/ 12 w 37"/>
                  <a:gd name="T7" fmla="*/ 39 h 40"/>
                  <a:gd name="T8" fmla="*/ 1 w 37"/>
                  <a:gd name="T9" fmla="*/ 19 h 40"/>
                  <a:gd name="T10" fmla="*/ 3 w 37"/>
                  <a:gd name="T11" fmla="*/ 5 h 40"/>
                  <a:gd name="T12" fmla="*/ 3 w 37"/>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7" h="40">
                    <a:moveTo>
                      <a:pt x="37" y="25"/>
                    </a:moveTo>
                    <a:cubicBezTo>
                      <a:pt x="30" y="24"/>
                      <a:pt x="28" y="26"/>
                      <a:pt x="26" y="30"/>
                    </a:cubicBezTo>
                    <a:cubicBezTo>
                      <a:pt x="24" y="33"/>
                      <a:pt x="22" y="35"/>
                      <a:pt x="20" y="37"/>
                    </a:cubicBezTo>
                    <a:cubicBezTo>
                      <a:pt x="17" y="40"/>
                      <a:pt x="14" y="39"/>
                      <a:pt x="12" y="39"/>
                    </a:cubicBezTo>
                    <a:cubicBezTo>
                      <a:pt x="7" y="37"/>
                      <a:pt x="4" y="31"/>
                      <a:pt x="1" y="19"/>
                    </a:cubicBezTo>
                    <a:cubicBezTo>
                      <a:pt x="0" y="13"/>
                      <a:pt x="2" y="9"/>
                      <a:pt x="3" y="5"/>
                    </a:cubicBezTo>
                    <a:cubicBezTo>
                      <a:pt x="5" y="2"/>
                      <a:pt x="5" y="1"/>
                      <a:pt x="3"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spTree>
    <p:extLst>
      <p:ext uri="{BB962C8B-B14F-4D97-AF65-F5344CB8AC3E}">
        <p14:creationId xmlns:p14="http://schemas.microsoft.com/office/powerpoint/2010/main" val="12437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22" presetClass="entr" presetSubtype="1"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750"/>
                            </p:stCondLst>
                            <p:childTnLst>
                              <p:par>
                                <p:cTn id="26" presetID="2" presetClass="entr" presetSubtype="4" decel="10000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fill="hold"/>
                                        <p:tgtEl>
                                          <p:spTgt spid="18"/>
                                        </p:tgtEl>
                                        <p:attrNameLst>
                                          <p:attrName>ppt_x</p:attrName>
                                        </p:attrNameLst>
                                      </p:cBhvr>
                                      <p:tavLst>
                                        <p:tav tm="0">
                                          <p:val>
                                            <p:strVal val="#ppt_x"/>
                                          </p:val>
                                        </p:tav>
                                        <p:tav tm="100000">
                                          <p:val>
                                            <p:strVal val="#ppt_x"/>
                                          </p:val>
                                        </p:tav>
                                      </p:tavLst>
                                    </p:anim>
                                    <p:anim calcmode="lin" valueType="num">
                                      <p:cBhvr additive="base">
                                        <p:cTn id="29" dur="10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25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1000" fill="hold"/>
                                        <p:tgtEl>
                                          <p:spTgt spid="35"/>
                                        </p:tgtEl>
                                        <p:attrNameLst>
                                          <p:attrName>ppt_x</p:attrName>
                                        </p:attrNameLst>
                                      </p:cBhvr>
                                      <p:tavLst>
                                        <p:tav tm="0">
                                          <p:val>
                                            <p:strVal val="#ppt_x"/>
                                          </p:val>
                                        </p:tav>
                                        <p:tav tm="100000">
                                          <p:val>
                                            <p:strVal val="#ppt_x"/>
                                          </p:val>
                                        </p:tav>
                                      </p:tavLst>
                                    </p:anim>
                                    <p:anim calcmode="lin" valueType="num">
                                      <p:cBhvr additive="base">
                                        <p:cTn id="33" dur="1000" fill="hold"/>
                                        <p:tgtEl>
                                          <p:spTgt spid="35"/>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1000" fill="hold"/>
                                        <p:tgtEl>
                                          <p:spTgt spid="36"/>
                                        </p:tgtEl>
                                        <p:attrNameLst>
                                          <p:attrName>ppt_x</p:attrName>
                                        </p:attrNameLst>
                                      </p:cBhvr>
                                      <p:tavLst>
                                        <p:tav tm="0">
                                          <p:val>
                                            <p:strVal val="#ppt_x"/>
                                          </p:val>
                                        </p:tav>
                                        <p:tav tm="100000">
                                          <p:val>
                                            <p:strVal val="#ppt_x"/>
                                          </p:val>
                                        </p:tav>
                                      </p:tavLst>
                                    </p:anim>
                                    <p:anim calcmode="lin" valueType="num">
                                      <p:cBhvr additive="base">
                                        <p:cTn id="37" dur="1000" fill="hold"/>
                                        <p:tgtEl>
                                          <p:spTgt spid="36"/>
                                        </p:tgtEl>
                                        <p:attrNameLst>
                                          <p:attrName>ppt_y</p:attrName>
                                        </p:attrNameLst>
                                      </p:cBhvr>
                                      <p:tavLst>
                                        <p:tav tm="0">
                                          <p:val>
                                            <p:strVal val="1+#ppt_h/2"/>
                                          </p:val>
                                        </p:tav>
                                        <p:tav tm="100000">
                                          <p:val>
                                            <p:strVal val="#ppt_y"/>
                                          </p:val>
                                        </p:tav>
                                      </p:tavLst>
                                    </p:anim>
                                  </p:childTnLst>
                                </p:cTn>
                              </p:par>
                              <p:par>
                                <p:cTn id="38" presetID="2" presetClass="entr" presetSubtype="4" decel="100000" fill="hold" nodeType="withEffect">
                                  <p:stCondLst>
                                    <p:cond delay="75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1000" fill="hold"/>
                                        <p:tgtEl>
                                          <p:spTgt spid="38"/>
                                        </p:tgtEl>
                                        <p:attrNameLst>
                                          <p:attrName>ppt_x</p:attrName>
                                        </p:attrNameLst>
                                      </p:cBhvr>
                                      <p:tavLst>
                                        <p:tav tm="0">
                                          <p:val>
                                            <p:strVal val="#ppt_x"/>
                                          </p:val>
                                        </p:tav>
                                        <p:tav tm="100000">
                                          <p:val>
                                            <p:strVal val="#ppt_x"/>
                                          </p:val>
                                        </p:tav>
                                      </p:tavLst>
                                    </p:anim>
                                    <p:anim calcmode="lin" valueType="num">
                                      <p:cBhvr additive="base">
                                        <p:cTn id="41" dur="1000" fill="hold"/>
                                        <p:tgtEl>
                                          <p:spTgt spid="38"/>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up)">
                                      <p:cBhvr>
                                        <p:cTn id="45" dur="500"/>
                                        <p:tgtEl>
                                          <p:spTgt spid="4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par>
                                <p:cTn id="50" presetID="22" presetClass="entr" presetSubtype="8" fill="hold" nodeType="withEffect">
                                  <p:stCondLst>
                                    <p:cond delay="25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Clustering versus orchestration</a:t>
            </a:r>
            <a:endParaRPr lang="en-US"/>
          </a:p>
        </p:txBody>
      </p:sp>
      <p:sp>
        <p:nvSpPr>
          <p:cNvPr id="3" name="Content Placeholder 2"/>
          <p:cNvSpPr>
            <a:spLocks noGrp="1"/>
          </p:cNvSpPr>
          <p:nvPr>
            <p:ph idx="4294967295"/>
          </p:nvPr>
        </p:nvSpPr>
        <p:spPr>
          <a:xfrm>
            <a:off x="275482" y="1682016"/>
            <a:ext cx="11888721" cy="4742953"/>
          </a:xfrm>
          <a:prstGeom prst="rect">
            <a:avLst/>
          </a:prstGeom>
        </p:spPr>
        <p:txBody>
          <a:bodyPr>
            <a:noAutofit/>
          </a:bodyPr>
          <a:lstStyle/>
          <a:p>
            <a:pPr marL="0" indent="0">
              <a:spcBef>
                <a:spcPts val="0"/>
              </a:spcBef>
              <a:spcAft>
                <a:spcPts val="1200"/>
              </a:spcAft>
              <a:buNone/>
            </a:pPr>
            <a:r>
              <a:rPr lang="en-US" sz="2400" b="1"/>
              <a:t>Clustering</a:t>
            </a:r>
          </a:p>
          <a:p>
            <a:pPr>
              <a:spcBef>
                <a:spcPts val="0"/>
              </a:spcBef>
              <a:spcAft>
                <a:spcPts val="1200"/>
              </a:spcAft>
            </a:pPr>
            <a:r>
              <a:rPr lang="en-US" sz="2400"/>
              <a:t>Grouping “hosts”—either VMs or bare metal—and networking them together</a:t>
            </a:r>
          </a:p>
          <a:p>
            <a:pPr>
              <a:spcBef>
                <a:spcPts val="0"/>
              </a:spcBef>
              <a:spcAft>
                <a:spcPts val="1200"/>
              </a:spcAft>
            </a:pPr>
            <a:r>
              <a:rPr lang="en-US" sz="2400"/>
              <a:t>A cluster should feel like a single resource rather than a group of disparate machines</a:t>
            </a:r>
          </a:p>
          <a:p>
            <a:pPr marL="0" indent="0">
              <a:spcBef>
                <a:spcPts val="0"/>
              </a:spcBef>
              <a:spcAft>
                <a:spcPts val="1200"/>
              </a:spcAft>
              <a:buNone/>
            </a:pPr>
            <a:endParaRPr lang="en-US" sz="2400"/>
          </a:p>
          <a:p>
            <a:pPr marL="0" indent="0">
              <a:spcBef>
                <a:spcPts val="0"/>
              </a:spcBef>
              <a:spcAft>
                <a:spcPts val="1200"/>
              </a:spcAft>
              <a:buNone/>
            </a:pPr>
            <a:r>
              <a:rPr lang="en-US" sz="2400" b="1"/>
              <a:t>Orchestration</a:t>
            </a:r>
          </a:p>
          <a:p>
            <a:pPr>
              <a:spcBef>
                <a:spcPts val="0"/>
              </a:spcBef>
              <a:spcAft>
                <a:spcPts val="1200"/>
              </a:spcAft>
            </a:pPr>
            <a:r>
              <a:rPr lang="en-US" sz="2400"/>
              <a:t>Managing and monitoring of the workloads running in your cluster</a:t>
            </a:r>
          </a:p>
          <a:p>
            <a:pPr>
              <a:spcBef>
                <a:spcPts val="0"/>
              </a:spcBef>
              <a:spcAft>
                <a:spcPts val="1200"/>
              </a:spcAft>
            </a:pPr>
            <a:r>
              <a:rPr lang="en-US" sz="2400"/>
              <a:t>Starting containers on appropriate hosts and connecting them</a:t>
            </a:r>
          </a:p>
          <a:p>
            <a:pPr>
              <a:spcBef>
                <a:spcPts val="0"/>
              </a:spcBef>
              <a:spcAft>
                <a:spcPts val="1200"/>
              </a:spcAft>
            </a:pPr>
            <a:r>
              <a:rPr lang="en-US" sz="2400"/>
              <a:t>May also include support for scaling, automatic failover, and node rebalancing</a:t>
            </a:r>
          </a:p>
        </p:txBody>
      </p:sp>
    </p:spTree>
    <p:extLst>
      <p:ext uri="{BB962C8B-B14F-4D97-AF65-F5344CB8AC3E}">
        <p14:creationId xmlns:p14="http://schemas.microsoft.com/office/powerpoint/2010/main" val="312569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20987-C7FA-B975-5DC8-2C299AB59D0B}"/>
              </a:ext>
            </a:extLst>
          </p:cNvPr>
          <p:cNvSpPr>
            <a:spLocks noGrp="1"/>
          </p:cNvSpPr>
          <p:nvPr>
            <p:ph type="body" sz="quarter" idx="10"/>
          </p:nvPr>
        </p:nvSpPr>
        <p:spPr/>
        <p:txBody>
          <a:bodyPr/>
          <a:lstStyle/>
          <a:p>
            <a:r>
              <a:rPr lang="en-US" dirty="0"/>
              <a:t>Kubernetes, also known as K8s, is an open-source system for automating deployment, scaling, and management of containerized applications</a:t>
            </a:r>
          </a:p>
          <a:p>
            <a:r>
              <a:rPr lang="en-US" dirty="0"/>
              <a:t>Use of Kubernetes has grown rapidly because it offers the following:</a:t>
            </a:r>
          </a:p>
          <a:p>
            <a:pPr lvl="1"/>
            <a:r>
              <a:rPr lang="en-US" dirty="0">
                <a:latin typeface="+mj-lt"/>
              </a:rPr>
              <a:t>It groups containers that make up an application into logical units for easy management and discovery</a:t>
            </a:r>
          </a:p>
          <a:p>
            <a:pPr lvl="1"/>
            <a:r>
              <a:rPr lang="en-US" dirty="0">
                <a:latin typeface="+mj-lt"/>
              </a:rPr>
              <a:t>It can scale significantly without impacting your operations team</a:t>
            </a:r>
          </a:p>
          <a:p>
            <a:pPr lvl="1"/>
            <a:r>
              <a:rPr lang="en-US" dirty="0">
                <a:latin typeface="+mj-lt"/>
              </a:rPr>
              <a:t>It can be run on any operating system or platform, allowing you to move workloads to where you want it to be (i.e. on-premise, hybrid cloud, public cloud, etc.)</a:t>
            </a:r>
          </a:p>
          <a:p>
            <a:endParaRPr lang="en-US" dirty="0"/>
          </a:p>
        </p:txBody>
      </p:sp>
      <p:sp>
        <p:nvSpPr>
          <p:cNvPr id="3" name="Title 2">
            <a:extLst>
              <a:ext uri="{FF2B5EF4-FFF2-40B4-BE49-F238E27FC236}">
                <a16:creationId xmlns:a16="http://schemas.microsoft.com/office/drawing/2014/main" id="{332166AB-5CB6-5433-8372-AABAFF900D7E}"/>
              </a:ext>
            </a:extLst>
          </p:cNvPr>
          <p:cNvSpPr>
            <a:spLocks noGrp="1"/>
          </p:cNvSpPr>
          <p:nvPr>
            <p:ph type="title"/>
          </p:nvPr>
        </p:nvSpPr>
        <p:spPr/>
        <p:txBody>
          <a:bodyPr/>
          <a:lstStyle/>
          <a:p>
            <a:r>
              <a:rPr lang="en-US" dirty="0"/>
              <a:t>What is Kubernetes?</a:t>
            </a:r>
          </a:p>
        </p:txBody>
      </p:sp>
    </p:spTree>
    <p:extLst>
      <p:ext uri="{BB962C8B-B14F-4D97-AF65-F5344CB8AC3E}">
        <p14:creationId xmlns:p14="http://schemas.microsoft.com/office/powerpoint/2010/main" val="238874578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4" name="Group 3">
            <a:extLst>
              <a:ext uri="{FF2B5EF4-FFF2-40B4-BE49-F238E27FC236}">
                <a16:creationId xmlns:a16="http://schemas.microsoft.com/office/drawing/2014/main" id="{CE693DA9-6F2D-4CC2-B066-14AE34E9C106}"/>
              </a:ext>
            </a:extLst>
          </p:cNvPr>
          <p:cNvGrpSpPr/>
          <p:nvPr/>
        </p:nvGrpSpPr>
        <p:grpSpPr>
          <a:xfrm>
            <a:off x="5004605" y="1706365"/>
            <a:ext cx="1878319" cy="1845152"/>
            <a:chOff x="6388804" y="1733324"/>
            <a:chExt cx="2057401" cy="2057401"/>
          </a:xfrm>
        </p:grpSpPr>
        <p:sp>
          <p:nvSpPr>
            <p:cNvPr id="16" name="Oval 15">
              <a:extLst>
                <a:ext uri="{FF2B5EF4-FFF2-40B4-BE49-F238E27FC236}">
                  <a16:creationId xmlns:a16="http://schemas.microsoft.com/office/drawing/2014/main" id="{752A1D9A-8A66-4F7A-A0F4-3A109A7B8DB5}"/>
                </a:ext>
              </a:extLst>
            </p:cNvPr>
            <p:cNvSpPr/>
            <p:nvPr/>
          </p:nvSpPr>
          <p:spPr bwMode="auto">
            <a:xfrm>
              <a:off x="6388804" y="1733324"/>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5082367D-0D8A-4649-9C88-BB029E3361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62326" y="2106846"/>
              <a:ext cx="1310356" cy="1310356"/>
            </a:xfrm>
            <a:prstGeom prst="rect">
              <a:avLst/>
            </a:prstGeom>
          </p:spPr>
        </p:pic>
      </p:grpSp>
      <p:grpSp>
        <p:nvGrpSpPr>
          <p:cNvPr id="5" name="Group 4">
            <a:extLst>
              <a:ext uri="{FF2B5EF4-FFF2-40B4-BE49-F238E27FC236}">
                <a16:creationId xmlns:a16="http://schemas.microsoft.com/office/drawing/2014/main" id="{ABCF7DA1-EFFD-435C-8A5B-86CD18DF24D5}"/>
              </a:ext>
            </a:extLst>
          </p:cNvPr>
          <p:cNvGrpSpPr/>
          <p:nvPr/>
        </p:nvGrpSpPr>
        <p:grpSpPr>
          <a:xfrm>
            <a:off x="2383105" y="3886505"/>
            <a:ext cx="7167537" cy="131756"/>
            <a:chOff x="3767314" y="3913464"/>
            <a:chExt cx="7850923" cy="146912"/>
          </a:xfrm>
        </p:grpSpPr>
        <p:sp>
          <p:nvSpPr>
            <p:cNvPr id="10" name="Oval 9">
              <a:extLst>
                <a:ext uri="{FF2B5EF4-FFF2-40B4-BE49-F238E27FC236}">
                  <a16:creationId xmlns:a16="http://schemas.microsoft.com/office/drawing/2014/main" id="{D9AF55FD-F9A0-4FA3-B00E-150362963C26}"/>
                </a:ext>
              </a:extLst>
            </p:cNvPr>
            <p:cNvSpPr/>
            <p:nvPr/>
          </p:nvSpPr>
          <p:spPr bwMode="auto">
            <a:xfrm rot="16200000">
              <a:off x="3767314"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2" name="Oval 11">
              <a:extLst>
                <a:ext uri="{FF2B5EF4-FFF2-40B4-BE49-F238E27FC236}">
                  <a16:creationId xmlns:a16="http://schemas.microsoft.com/office/drawing/2014/main" id="{20B56841-24E1-4DBB-BA30-90CFAFBDFCAD}"/>
                </a:ext>
              </a:extLst>
            </p:cNvPr>
            <p:cNvSpPr/>
            <p:nvPr/>
          </p:nvSpPr>
          <p:spPr bwMode="auto">
            <a:xfrm rot="16200000">
              <a:off x="7619319"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3" name="Oval 12">
              <a:extLst>
                <a:ext uri="{FF2B5EF4-FFF2-40B4-BE49-F238E27FC236}">
                  <a16:creationId xmlns:a16="http://schemas.microsoft.com/office/drawing/2014/main" id="{15B3F747-B5E9-4C6D-AF7F-C340D2E088A3}"/>
                </a:ext>
              </a:extLst>
            </p:cNvPr>
            <p:cNvSpPr/>
            <p:nvPr/>
          </p:nvSpPr>
          <p:spPr bwMode="auto">
            <a:xfrm rot="16200000">
              <a:off x="11471325"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4" name="Straight Connector 13">
              <a:extLst>
                <a:ext uri="{FF2B5EF4-FFF2-40B4-BE49-F238E27FC236}">
                  <a16:creationId xmlns:a16="http://schemas.microsoft.com/office/drawing/2014/main" id="{8B21574C-DD6A-4CEC-8518-0A28C09B2278}"/>
                </a:ext>
              </a:extLst>
            </p:cNvPr>
            <p:cNvCxnSpPr>
              <a:cxnSpLocks/>
            </p:cNvCxnSpPr>
            <p:nvPr/>
          </p:nvCxnSpPr>
          <p:spPr>
            <a:xfrm>
              <a:off x="4081715"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67CBC-B3CD-43D4-A8E5-D8846711FD0F}"/>
                </a:ext>
              </a:extLst>
            </p:cNvPr>
            <p:cNvCxnSpPr>
              <a:cxnSpLocks/>
            </p:cNvCxnSpPr>
            <p:nvPr/>
          </p:nvCxnSpPr>
          <p:spPr>
            <a:xfrm>
              <a:off x="7933720"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B6C6A3C8-E671-4D0E-9A42-CF9CC484D8BC}"/>
              </a:ext>
            </a:extLst>
          </p:cNvPr>
          <p:cNvCxnSpPr>
            <a:cxnSpLocks/>
          </p:cNvCxnSpPr>
          <p:nvPr/>
        </p:nvCxnSpPr>
        <p:spPr>
          <a:xfrm>
            <a:off x="7598149" y="3699183"/>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11">
            <a:extLst>
              <a:ext uri="{FF2B5EF4-FFF2-40B4-BE49-F238E27FC236}">
                <a16:creationId xmlns:a16="http://schemas.microsoft.com/office/drawing/2014/main" id="{73C44A29-91AE-45E0-87DB-49D1C31C39C1}"/>
              </a:ext>
            </a:extLst>
          </p:cNvPr>
          <p:cNvSpPr txBox="1"/>
          <p:nvPr/>
        </p:nvSpPr>
        <p:spPr>
          <a:xfrm>
            <a:off x="1166213" y="4168361"/>
            <a:ext cx="2584024"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Portable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Public</a:t>
            </a:r>
          </a:p>
          <a:p>
            <a:pPr algn="ctr" defTabSz="932563">
              <a:spcAft>
                <a:spcPts val="600"/>
              </a:spcAft>
              <a:defRPr/>
            </a:pPr>
            <a:r>
              <a:rPr lang="en-US" dirty="0">
                <a:solidFill>
                  <a:srgbClr val="1A1A1A"/>
                </a:solidFill>
                <a:latin typeface="Segoe UI"/>
                <a:cs typeface="Segoe UI Semibold" panose="020B0702040204020203" pitchFamily="34" charset="0"/>
              </a:rPr>
              <a:t>Private</a:t>
            </a:r>
          </a:p>
          <a:p>
            <a:pPr algn="ctr" defTabSz="932563">
              <a:spcAft>
                <a:spcPts val="600"/>
              </a:spcAft>
              <a:defRPr/>
            </a:pPr>
            <a:r>
              <a:rPr lang="en-US" dirty="0">
                <a:solidFill>
                  <a:srgbClr val="1A1A1A"/>
                </a:solidFill>
                <a:latin typeface="Segoe UI"/>
                <a:cs typeface="Segoe UI Semibold" panose="020B0702040204020203" pitchFamily="34" charset="0"/>
              </a:rPr>
              <a:t>Hybrid</a:t>
            </a:r>
          </a:p>
          <a:p>
            <a:pPr algn="ctr" defTabSz="932563">
              <a:spcAft>
                <a:spcPts val="600"/>
              </a:spcAft>
              <a:defRPr/>
            </a:pPr>
            <a:r>
              <a:rPr lang="en-US" dirty="0">
                <a:solidFill>
                  <a:srgbClr val="1A1A1A"/>
                </a:solidFill>
                <a:latin typeface="Segoe UI"/>
                <a:cs typeface="Segoe UI Semibold" panose="020B0702040204020203" pitchFamily="34" charset="0"/>
              </a:rPr>
              <a:t>multi-cloud</a:t>
            </a:r>
          </a:p>
        </p:txBody>
      </p:sp>
      <p:sp>
        <p:nvSpPr>
          <p:cNvPr id="8" name="TextBox 12">
            <a:extLst>
              <a:ext uri="{FF2B5EF4-FFF2-40B4-BE49-F238E27FC236}">
                <a16:creationId xmlns:a16="http://schemas.microsoft.com/office/drawing/2014/main" id="{3F3B6D3F-DCCA-4F5D-9830-7FC1E57A1432}"/>
              </a:ext>
            </a:extLst>
          </p:cNvPr>
          <p:cNvSpPr txBox="1"/>
          <p:nvPr/>
        </p:nvSpPr>
        <p:spPr>
          <a:xfrm>
            <a:off x="4651751" y="4143274"/>
            <a:ext cx="2584023"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Extensible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Modular</a:t>
            </a:r>
          </a:p>
          <a:p>
            <a:pPr algn="ctr" defTabSz="932563">
              <a:spcAft>
                <a:spcPts val="600"/>
              </a:spcAft>
              <a:defRPr/>
            </a:pPr>
            <a:r>
              <a:rPr lang="en-US" dirty="0">
                <a:solidFill>
                  <a:srgbClr val="1A1A1A"/>
                </a:solidFill>
                <a:latin typeface="Segoe UI"/>
                <a:cs typeface="Segoe UI Semibold" panose="020B0702040204020203" pitchFamily="34" charset="0"/>
              </a:rPr>
              <a:t> pluggable</a:t>
            </a:r>
          </a:p>
          <a:p>
            <a:pPr algn="ctr" defTabSz="932563">
              <a:spcAft>
                <a:spcPts val="600"/>
              </a:spcAft>
              <a:defRPr/>
            </a:pPr>
            <a:r>
              <a:rPr lang="en-US" dirty="0" err="1">
                <a:solidFill>
                  <a:srgbClr val="1A1A1A"/>
                </a:solidFill>
                <a:latin typeface="Segoe UI"/>
                <a:cs typeface="Segoe UI Semibold" panose="020B0702040204020203" pitchFamily="34" charset="0"/>
              </a:rPr>
              <a:t>Hookable</a:t>
            </a:r>
            <a:endParaRPr lang="en-US" dirty="0">
              <a:solidFill>
                <a:srgbClr val="1A1A1A"/>
              </a:solidFill>
              <a:latin typeface="Segoe UI"/>
              <a:cs typeface="Segoe UI Semibold" panose="020B0702040204020203" pitchFamily="34" charset="0"/>
            </a:endParaRPr>
          </a:p>
          <a:p>
            <a:pPr algn="ctr" defTabSz="932563">
              <a:spcAft>
                <a:spcPts val="600"/>
              </a:spcAft>
              <a:defRPr/>
            </a:pPr>
            <a:r>
              <a:rPr lang="en-US" dirty="0">
                <a:solidFill>
                  <a:srgbClr val="1A1A1A"/>
                </a:solidFill>
                <a:latin typeface="Segoe UI"/>
                <a:cs typeface="Segoe UI Semibold" panose="020B0702040204020203" pitchFamily="34" charset="0"/>
              </a:rPr>
              <a:t>composable</a:t>
            </a:r>
          </a:p>
        </p:txBody>
      </p:sp>
      <p:sp>
        <p:nvSpPr>
          <p:cNvPr id="2" name="TextBox 1">
            <a:extLst>
              <a:ext uri="{FF2B5EF4-FFF2-40B4-BE49-F238E27FC236}">
                <a16:creationId xmlns:a16="http://schemas.microsoft.com/office/drawing/2014/main" id="{AEED9CF5-FDE8-48CB-BF66-E9E794C676C5}"/>
              </a:ext>
            </a:extLst>
          </p:cNvPr>
          <p:cNvSpPr txBox="1"/>
          <p:nvPr/>
        </p:nvSpPr>
        <p:spPr>
          <a:xfrm>
            <a:off x="7965986" y="4170233"/>
            <a:ext cx="3161085" cy="1988194"/>
          </a:xfrm>
          <a:prstGeom prst="rect">
            <a:avLst/>
          </a:prstGeom>
          <a:noFill/>
        </p:spPr>
        <p:txBody>
          <a:bodyPr wrap="square" lIns="146283" tIns="146283" rIns="146283" bIns="146283" rtlCol="0">
            <a:spAutoFit/>
          </a:body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Self-healing </a:t>
            </a:r>
          </a:p>
          <a:p>
            <a:pPr algn="ctr" defTabSz="932563">
              <a:spcAft>
                <a:spcPts val="600"/>
              </a:spcAft>
              <a:defRPr/>
            </a:pPr>
            <a:r>
              <a:rPr lang="en-US" dirty="0">
                <a:solidFill>
                  <a:srgbClr val="1A1A1A"/>
                </a:solidFill>
                <a:latin typeface="Segoe UI"/>
                <a:cs typeface="Segoe UI Semibold" panose="020B0702040204020203" pitchFamily="34" charset="0"/>
              </a:rPr>
              <a:t>Auto-placement</a:t>
            </a:r>
          </a:p>
          <a:p>
            <a:pPr algn="ctr" defTabSz="932563">
              <a:spcAft>
                <a:spcPts val="600"/>
              </a:spcAft>
              <a:defRPr/>
            </a:pPr>
            <a:r>
              <a:rPr lang="en-US" dirty="0">
                <a:solidFill>
                  <a:srgbClr val="1A1A1A"/>
                </a:solidFill>
                <a:latin typeface="Segoe UI"/>
                <a:cs typeface="Segoe UI Semibold" panose="020B0702040204020203" pitchFamily="34" charset="0"/>
              </a:rPr>
              <a:t>auto-restart</a:t>
            </a:r>
          </a:p>
          <a:p>
            <a:pPr algn="ctr" defTabSz="932563">
              <a:spcAft>
                <a:spcPts val="600"/>
              </a:spcAft>
              <a:defRPr/>
            </a:pPr>
            <a:r>
              <a:rPr lang="en-US" dirty="0">
                <a:solidFill>
                  <a:srgbClr val="1A1A1A"/>
                </a:solidFill>
                <a:latin typeface="Segoe UI"/>
                <a:cs typeface="Segoe UI Semibold" panose="020B0702040204020203" pitchFamily="34" charset="0"/>
              </a:rPr>
              <a:t> auto-replication</a:t>
            </a:r>
          </a:p>
          <a:p>
            <a:pPr algn="ctr" defTabSz="932563">
              <a:spcAft>
                <a:spcPts val="600"/>
              </a:spcAft>
              <a:defRPr/>
            </a:pPr>
            <a:r>
              <a:rPr lang="en-US" dirty="0">
                <a:solidFill>
                  <a:srgbClr val="1A1A1A"/>
                </a:solidFill>
                <a:latin typeface="Segoe UI"/>
                <a:cs typeface="Segoe UI Semibold" panose="020B0702040204020203" pitchFamily="34" charset="0"/>
              </a:rPr>
              <a:t> auto-scaling</a:t>
            </a:r>
          </a:p>
        </p:txBody>
      </p:sp>
      <p:sp>
        <p:nvSpPr>
          <p:cNvPr id="3" name="TextBox 2">
            <a:extLst>
              <a:ext uri="{FF2B5EF4-FFF2-40B4-BE49-F238E27FC236}">
                <a16:creationId xmlns:a16="http://schemas.microsoft.com/office/drawing/2014/main" id="{1CEB6F0C-1292-41A3-9E5F-27CC168E2A83}"/>
              </a:ext>
            </a:extLst>
          </p:cNvPr>
          <p:cNvSpPr txBox="1"/>
          <p:nvPr/>
        </p:nvSpPr>
        <p:spPr>
          <a:xfrm>
            <a:off x="1874000" y="802025"/>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The de-facto orchestrator</a:t>
            </a:r>
          </a:p>
        </p:txBody>
      </p:sp>
    </p:spTree>
    <p:extLst>
      <p:ext uri="{BB962C8B-B14F-4D97-AF65-F5344CB8AC3E}">
        <p14:creationId xmlns:p14="http://schemas.microsoft.com/office/powerpoint/2010/main" val="1938130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2" name="Group 1">
            <a:extLst>
              <a:ext uri="{FF2B5EF4-FFF2-40B4-BE49-F238E27FC236}">
                <a16:creationId xmlns:a16="http://schemas.microsoft.com/office/drawing/2014/main" id="{7AAD42C6-95CD-42F7-865F-89266F6F9E44}"/>
              </a:ext>
            </a:extLst>
          </p:cNvPr>
          <p:cNvGrpSpPr/>
          <p:nvPr/>
        </p:nvGrpSpPr>
        <p:grpSpPr>
          <a:xfrm>
            <a:off x="5130441" y="1787242"/>
            <a:ext cx="1878319" cy="1845152"/>
            <a:chOff x="5189537" y="1921279"/>
            <a:chExt cx="2057401" cy="2057401"/>
          </a:xfrm>
        </p:grpSpPr>
        <p:sp>
          <p:nvSpPr>
            <p:cNvPr id="5" name="Oval 4">
              <a:extLst>
                <a:ext uri="{FF2B5EF4-FFF2-40B4-BE49-F238E27FC236}">
                  <a16:creationId xmlns:a16="http://schemas.microsoft.com/office/drawing/2014/main" id="{9295597B-CE41-4A2A-BEE5-E70E85EB3601}"/>
                </a:ext>
              </a:extLst>
            </p:cNvPr>
            <p:cNvSpPr/>
            <p:nvPr/>
          </p:nvSpPr>
          <p:spPr bwMode="auto">
            <a:xfrm>
              <a:off x="5189537" y="1921279"/>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 name="Picture 5">
              <a:extLst>
                <a:ext uri="{FF2B5EF4-FFF2-40B4-BE49-F238E27FC236}">
                  <a16:creationId xmlns:a16="http://schemas.microsoft.com/office/drawing/2014/main" id="{0C3B3C87-2872-489A-B4BF-AE85D00EA01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3059" y="2294801"/>
              <a:ext cx="1310356" cy="1310356"/>
            </a:xfrm>
            <a:prstGeom prst="rect">
              <a:avLst/>
            </a:prstGeom>
          </p:spPr>
        </p:pic>
      </p:grpSp>
      <p:cxnSp>
        <p:nvCxnSpPr>
          <p:cNvPr id="3" name="Straight Connector 2">
            <a:extLst>
              <a:ext uri="{FF2B5EF4-FFF2-40B4-BE49-F238E27FC236}">
                <a16:creationId xmlns:a16="http://schemas.microsoft.com/office/drawing/2014/main" id="{83C711A6-49EC-434A-8D30-2C179308B3E0}"/>
              </a:ext>
            </a:extLst>
          </p:cNvPr>
          <p:cNvCxnSpPr>
            <a:cxnSpLocks/>
          </p:cNvCxnSpPr>
          <p:nvPr/>
        </p:nvCxnSpPr>
        <p:spPr>
          <a:xfrm>
            <a:off x="6088113" y="3753101"/>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39B7755B-6BFA-43EF-9EFD-57F81DCF47F7}"/>
              </a:ext>
            </a:extLst>
          </p:cNvPr>
          <p:cNvGrpSpPr/>
          <p:nvPr/>
        </p:nvGrpSpPr>
        <p:grpSpPr>
          <a:xfrm>
            <a:off x="2195239" y="3821173"/>
            <a:ext cx="7649264" cy="146912"/>
            <a:chOff x="2059640" y="4770807"/>
            <a:chExt cx="7650354" cy="146912"/>
          </a:xfrm>
        </p:grpSpPr>
        <p:cxnSp>
          <p:nvCxnSpPr>
            <p:cNvPr id="12" name="Straight Connector 11">
              <a:extLst>
                <a:ext uri="{FF2B5EF4-FFF2-40B4-BE49-F238E27FC236}">
                  <a16:creationId xmlns:a16="http://schemas.microsoft.com/office/drawing/2014/main" id="{FF7E8CB5-E359-43B8-B4F2-A181209AEFA1}"/>
                </a:ext>
              </a:extLst>
            </p:cNvPr>
            <p:cNvCxnSpPr>
              <a:cxnSpLocks/>
            </p:cNvCxnSpPr>
            <p:nvPr/>
          </p:nvCxnSpPr>
          <p:spPr>
            <a:xfrm>
              <a:off x="2294683" y="4844264"/>
              <a:ext cx="2112413"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4CF117C-2A07-4E46-BF62-9D6F2F022465}"/>
                </a:ext>
              </a:extLst>
            </p:cNvPr>
            <p:cNvSpPr/>
            <p:nvPr/>
          </p:nvSpPr>
          <p:spPr bwMode="auto">
            <a:xfrm rot="16200000">
              <a:off x="205964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0B88E761-23F8-42CF-9125-89EB67BD1BED}"/>
                </a:ext>
              </a:extLst>
            </p:cNvPr>
            <p:cNvSpPr/>
            <p:nvPr/>
          </p:nvSpPr>
          <p:spPr bwMode="auto">
            <a:xfrm rot="16200000">
              <a:off x="4573488"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671B0EC3-7B36-4F4D-A86D-C05C8C22E5D5}"/>
                </a:ext>
              </a:extLst>
            </p:cNvPr>
            <p:cNvSpPr/>
            <p:nvPr/>
          </p:nvSpPr>
          <p:spPr bwMode="auto">
            <a:xfrm rot="16200000">
              <a:off x="9563082"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8FE80F2F-F878-4AA4-BFA2-996C00A2A27B}"/>
                </a:ext>
              </a:extLst>
            </p:cNvPr>
            <p:cNvSpPr/>
            <p:nvPr/>
          </p:nvSpPr>
          <p:spPr bwMode="auto">
            <a:xfrm rot="16200000">
              <a:off x="720165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6D746C68-0787-430C-A14F-9A184552B8DF}"/>
                </a:ext>
              </a:extLst>
            </p:cNvPr>
            <p:cNvCxnSpPr>
              <a:cxnSpLocks/>
              <a:stCxn id="41" idx="4"/>
              <a:endCxn id="43" idx="0"/>
            </p:cNvCxnSpPr>
            <p:nvPr/>
          </p:nvCxnSpPr>
          <p:spPr>
            <a:xfrm>
              <a:off x="4720399" y="4844262"/>
              <a:ext cx="2481251"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853DA8-5F0E-4C5A-AAAB-A6E6DED51AC0}"/>
                </a:ext>
              </a:extLst>
            </p:cNvPr>
            <p:cNvCxnSpPr>
              <a:cxnSpLocks/>
              <a:stCxn id="43" idx="4"/>
            </p:cNvCxnSpPr>
            <p:nvPr/>
          </p:nvCxnSpPr>
          <p:spPr>
            <a:xfrm>
              <a:off x="7348562" y="4844262"/>
              <a:ext cx="2202764"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081B28C-658D-42A1-BE25-50195EB5B886}"/>
              </a:ext>
            </a:extLst>
          </p:cNvPr>
          <p:cNvGrpSpPr/>
          <p:nvPr/>
        </p:nvGrpSpPr>
        <p:grpSpPr>
          <a:xfrm>
            <a:off x="1234670" y="4183376"/>
            <a:ext cx="9669859" cy="1126420"/>
            <a:chOff x="892527" y="5161751"/>
            <a:chExt cx="10489848" cy="1243103"/>
          </a:xfrm>
        </p:grpSpPr>
        <p:sp>
          <p:nvSpPr>
            <p:cNvPr id="20" name="TextBox 19">
              <a:extLst>
                <a:ext uri="{FF2B5EF4-FFF2-40B4-BE49-F238E27FC236}">
                  <a16:creationId xmlns:a16="http://schemas.microsoft.com/office/drawing/2014/main" id="{4AD5A6C9-6116-4E47-8EEA-3F5328083052}"/>
                </a:ext>
              </a:extLst>
            </p:cNvPr>
            <p:cNvSpPr txBox="1"/>
            <p:nvPr/>
          </p:nvSpPr>
          <p:spPr>
            <a:xfrm>
              <a:off x="892527" y="5211744"/>
              <a:ext cx="2481138" cy="1143127"/>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Deploy your applications quickly and predictably</a:t>
              </a:r>
            </a:p>
          </p:txBody>
        </p:sp>
        <p:sp>
          <p:nvSpPr>
            <p:cNvPr id="21" name="TextBox 20">
              <a:extLst>
                <a:ext uri="{FF2B5EF4-FFF2-40B4-BE49-F238E27FC236}">
                  <a16:creationId xmlns:a16="http://schemas.microsoft.com/office/drawing/2014/main" id="{39A08F4D-4C69-41E8-83F7-BC8E534F14F7}"/>
                </a:ext>
              </a:extLst>
            </p:cNvPr>
            <p:cNvSpPr txBox="1"/>
            <p:nvPr/>
          </p:nvSpPr>
          <p:spPr>
            <a:xfrm>
              <a:off x="3878114" y="5211739"/>
              <a:ext cx="1956818"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Scale your applications on the fly</a:t>
              </a:r>
            </a:p>
          </p:txBody>
        </p:sp>
        <p:sp>
          <p:nvSpPr>
            <p:cNvPr id="22" name="TextBox 21">
              <a:extLst>
                <a:ext uri="{FF2B5EF4-FFF2-40B4-BE49-F238E27FC236}">
                  <a16:creationId xmlns:a16="http://schemas.microsoft.com/office/drawing/2014/main" id="{BF02555A-CB60-4AD9-B19B-8C7801BAF19B}"/>
                </a:ext>
              </a:extLst>
            </p:cNvPr>
            <p:cNvSpPr txBox="1"/>
            <p:nvPr/>
          </p:nvSpPr>
          <p:spPr>
            <a:xfrm>
              <a:off x="6434998" y="5211740"/>
              <a:ext cx="2289902"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Roll out </a:t>
              </a:r>
              <a:br>
                <a:rPr lang="en-US">
                  <a:solidFill>
                    <a:srgbClr val="1A1A1A"/>
                  </a:solidFill>
                  <a:latin typeface="Segoe UI"/>
                  <a:cs typeface="Segoe UI Semibold" panose="020B0702040204020203" pitchFamily="34" charset="0"/>
                </a:rPr>
              </a:br>
              <a:r>
                <a:rPr lang="en-US">
                  <a:solidFill>
                    <a:srgbClr val="1A1A1A"/>
                  </a:solidFill>
                  <a:latin typeface="Segoe UI"/>
                  <a:cs typeface="Segoe UI Semibold" panose="020B0702040204020203" pitchFamily="34" charset="0"/>
                </a:rPr>
                <a:t>new features seamlessly</a:t>
              </a:r>
            </a:p>
          </p:txBody>
        </p:sp>
        <p:sp>
          <p:nvSpPr>
            <p:cNvPr id="23" name="TextBox 22">
              <a:extLst>
                <a:ext uri="{FF2B5EF4-FFF2-40B4-BE49-F238E27FC236}">
                  <a16:creationId xmlns:a16="http://schemas.microsoft.com/office/drawing/2014/main" id="{1B06B807-A98B-46EF-BF0C-32215592F301}"/>
                </a:ext>
              </a:extLst>
            </p:cNvPr>
            <p:cNvSpPr txBox="1"/>
            <p:nvPr/>
          </p:nvSpPr>
          <p:spPr>
            <a:xfrm>
              <a:off x="8974718" y="5161751"/>
              <a:ext cx="2407657" cy="1243103"/>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Limit hardware usage to required resources only</a:t>
              </a:r>
            </a:p>
          </p:txBody>
        </p:sp>
      </p:grpSp>
      <p:sp>
        <p:nvSpPr>
          <p:cNvPr id="26" name="TextBox 25">
            <a:extLst>
              <a:ext uri="{FF2B5EF4-FFF2-40B4-BE49-F238E27FC236}">
                <a16:creationId xmlns:a16="http://schemas.microsoft.com/office/drawing/2014/main" id="{56A7F924-0B07-4C01-AB49-207AF183E931}"/>
              </a:ext>
            </a:extLst>
          </p:cNvPr>
          <p:cNvSpPr txBox="1"/>
          <p:nvPr/>
        </p:nvSpPr>
        <p:spPr>
          <a:xfrm>
            <a:off x="1918942" y="864929"/>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Empowering you to do more</a:t>
            </a:r>
          </a:p>
        </p:txBody>
      </p:sp>
    </p:spTree>
    <p:extLst>
      <p:ext uri="{BB962C8B-B14F-4D97-AF65-F5344CB8AC3E}">
        <p14:creationId xmlns:p14="http://schemas.microsoft.com/office/powerpoint/2010/main" val="245262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par>
                          <p:cTn id="14" fill="hold">
                            <p:stCondLst>
                              <p:cond delay="1500"/>
                            </p:stCondLst>
                            <p:childTnLst>
                              <p:par>
                                <p:cTn id="15" presetID="16" presetClass="entr" presetSubtype="37"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1000"/>
                                        <p:tgtEl>
                                          <p:spTgt spid="7"/>
                                        </p:tgtEl>
                                      </p:cBhvr>
                                    </p:animEffect>
                                  </p:childTnLst>
                                </p:cTn>
                              </p:par>
                            </p:childTnLst>
                          </p:cTn>
                        </p:par>
                        <p:par>
                          <p:cTn id="18" fill="hold">
                            <p:stCondLst>
                              <p:cond delay="2500"/>
                            </p:stCondLst>
                            <p:childTnLst>
                              <p:par>
                                <p:cTn id="19" presetID="22" presetClass="entr" presetSubtype="1"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3"/>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3730252"/>
          </a:xfrm>
        </p:spPr>
        <p:txBody>
          <a:bodyPr vert="horz" wrap="square" lIns="146304" tIns="91440" rIns="146304" bIns="91440" rtlCol="0" anchor="t">
            <a:spAutoFit/>
          </a:bodyPr>
          <a:lstStyle/>
          <a:p>
            <a:pPr marL="0" indent="0">
              <a:buNone/>
            </a:pPr>
            <a:r>
              <a:rPr lang="en-US" b="1" dirty="0"/>
              <a:t>Cluster </a:t>
            </a:r>
            <a:endParaRPr lang="en-US"/>
          </a:p>
          <a:p>
            <a:pPr marL="0" indent="0">
              <a:buNone/>
            </a:pPr>
            <a:r>
              <a:rPr lang="en-US" dirty="0"/>
              <a:t>	- Control Plane (</a:t>
            </a:r>
            <a:r>
              <a:rPr lang="en-US" sz="3200" dirty="0"/>
              <a:t>Master Node</a:t>
            </a:r>
            <a:r>
              <a:rPr lang="en-US" dirty="0"/>
              <a:t>) schedules containers</a:t>
            </a:r>
          </a:p>
          <a:p>
            <a:pPr marL="0" indent="0">
              <a:buNone/>
            </a:pPr>
            <a:r>
              <a:rPr lang="en-US" dirty="0"/>
              <a:t>	- Worker nodes run containers</a:t>
            </a:r>
            <a:endParaRPr lang="en-US" dirty="0">
              <a:cs typeface="Segoe UI Light"/>
            </a:endParaRPr>
          </a:p>
          <a:p>
            <a:pPr marL="0" indent="0">
              <a:buNone/>
            </a:pPr>
            <a:endParaRPr lang="en-US" dirty="0"/>
          </a:p>
          <a:p>
            <a:pPr marL="0" indent="0">
              <a:buNone/>
            </a:pPr>
            <a:r>
              <a:rPr lang="en-US" b="1" dirty="0" err="1"/>
              <a:t>Kubectl</a:t>
            </a:r>
            <a:endParaRPr lang="en-US" dirty="0">
              <a:cs typeface="Segoe UI Light"/>
            </a:endParaRPr>
          </a:p>
          <a:p>
            <a:pPr marL="0" indent="0">
              <a:buNone/>
            </a:pPr>
            <a:r>
              <a:rPr lang="en-US" dirty="0"/>
              <a:t>	- main command line tool to manage your cluster</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559403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2"/>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4918269"/>
          </a:xfrm>
        </p:spPr>
        <p:txBody>
          <a:bodyPr/>
          <a:lstStyle/>
          <a:p>
            <a:pPr marL="0" indent="0">
              <a:buNone/>
            </a:pPr>
            <a:endParaRPr lang="en-US" dirty="0"/>
          </a:p>
          <a:p>
            <a:pPr marL="0" indent="0">
              <a:buNone/>
            </a:pPr>
            <a:r>
              <a:rPr lang="en-US" sz="3200" b="1" dirty="0"/>
              <a:t>Pod</a:t>
            </a:r>
            <a:r>
              <a:rPr lang="en-US" sz="3200" dirty="0"/>
              <a:t> – one or more containers. Smallest unit of deployment</a:t>
            </a:r>
          </a:p>
          <a:p>
            <a:pPr marL="0" indent="0">
              <a:buNone/>
            </a:pPr>
            <a:r>
              <a:rPr lang="en-US" sz="3200" b="1" dirty="0" err="1"/>
              <a:t>ReplicaSet</a:t>
            </a:r>
            <a:r>
              <a:rPr lang="en-US" sz="3200" dirty="0"/>
              <a:t> – Multiple instances of a pod</a:t>
            </a:r>
          </a:p>
          <a:p>
            <a:pPr marL="0" indent="0">
              <a:buNone/>
            </a:pPr>
            <a:r>
              <a:rPr lang="en-US" sz="3200" b="1" dirty="0"/>
              <a:t>Deployment</a:t>
            </a:r>
            <a:r>
              <a:rPr lang="en-US" sz="3200" dirty="0"/>
              <a:t> – defines desired state of Pods</a:t>
            </a:r>
          </a:p>
          <a:p>
            <a:pPr marL="0" indent="0">
              <a:buNone/>
            </a:pPr>
            <a:r>
              <a:rPr lang="en-US" sz="3200" b="1" dirty="0"/>
              <a:t>Service</a:t>
            </a:r>
            <a:r>
              <a:rPr lang="en-US" sz="3200" dirty="0"/>
              <a:t> – Load Balancing. Locates Pods and routes traffic </a:t>
            </a:r>
          </a:p>
          <a:p>
            <a:pPr marL="0" indent="0">
              <a:buNone/>
            </a:pPr>
            <a:r>
              <a:rPr lang="en-US" sz="3200" b="1" dirty="0"/>
              <a:t>Namespace</a:t>
            </a:r>
            <a:r>
              <a:rPr lang="en-US" sz="3200" dirty="0"/>
              <a:t> – Isolation. Used to isolate applications, version or environments</a:t>
            </a:r>
          </a:p>
          <a:p>
            <a:pPr marL="0" indent="0">
              <a:buNone/>
            </a:pPr>
            <a:r>
              <a:rPr lang="en-US" sz="3200" b="1" dirty="0"/>
              <a:t>YAML </a:t>
            </a:r>
            <a:r>
              <a:rPr lang="en-US" sz="3200" dirty="0"/>
              <a:t>– Declarative Deployments</a:t>
            </a:r>
          </a:p>
          <a:p>
            <a:pPr marL="0" indent="0">
              <a:buNone/>
            </a:pPr>
            <a:r>
              <a:rPr lang="en-US" sz="3200" b="1" dirty="0"/>
              <a:t>HELM</a:t>
            </a:r>
            <a:r>
              <a:rPr lang="en-US" sz="3200" dirty="0"/>
              <a:t> – package manager for </a:t>
            </a:r>
            <a:r>
              <a:rPr lang="en-US" sz="3200" dirty="0" err="1"/>
              <a:t>kubernetes</a:t>
            </a:r>
            <a:r>
              <a:rPr lang="en-US" sz="3200" dirty="0"/>
              <a:t> </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164226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95273"/>
            <a:ext cx="11887200" cy="914400"/>
          </a:xfrm>
        </p:spPr>
        <p:txBody>
          <a:bodyPr/>
          <a:lstStyle/>
          <a:p>
            <a:r>
              <a:rPr lang="en-US" sz="4000" dirty="0">
                <a:solidFill>
                  <a:schemeClr val="accent3"/>
                </a:solidFill>
              </a:rPr>
              <a:t>Kubernetes Architecture</a:t>
            </a:r>
          </a:p>
        </p:txBody>
      </p:sp>
      <p:grpSp>
        <p:nvGrpSpPr>
          <p:cNvPr id="19" name="Group 18">
            <a:extLst>
              <a:ext uri="{FF2B5EF4-FFF2-40B4-BE49-F238E27FC236}">
                <a16:creationId xmlns:a16="http://schemas.microsoft.com/office/drawing/2014/main" id="{0E9A0805-D790-44AA-804C-2BEF709DDBD2}"/>
              </a:ext>
            </a:extLst>
          </p:cNvPr>
          <p:cNvGrpSpPr/>
          <p:nvPr/>
        </p:nvGrpSpPr>
        <p:grpSpPr>
          <a:xfrm>
            <a:off x="269476" y="2450142"/>
            <a:ext cx="5732352" cy="3272972"/>
            <a:chOff x="762792" y="2569028"/>
            <a:chExt cx="5349993" cy="3566901"/>
          </a:xfrm>
        </p:grpSpPr>
        <p:grpSp>
          <p:nvGrpSpPr>
            <p:cNvPr id="15" name="Group 14">
              <a:extLst>
                <a:ext uri="{FF2B5EF4-FFF2-40B4-BE49-F238E27FC236}">
                  <a16:creationId xmlns:a16="http://schemas.microsoft.com/office/drawing/2014/main" id="{2989ABBA-33F8-49F8-9A0A-2BCEA6BF3368}"/>
                </a:ext>
              </a:extLst>
            </p:cNvPr>
            <p:cNvGrpSpPr/>
            <p:nvPr/>
          </p:nvGrpSpPr>
          <p:grpSpPr>
            <a:xfrm>
              <a:off x="762792" y="2569028"/>
              <a:ext cx="5349993" cy="3566901"/>
              <a:chOff x="762792" y="2661152"/>
              <a:chExt cx="5349993" cy="3566901"/>
            </a:xfrm>
          </p:grpSpPr>
          <p:sp>
            <p:nvSpPr>
              <p:cNvPr id="16" name="Freeform: Shape 15">
                <a:extLst>
                  <a:ext uri="{FF2B5EF4-FFF2-40B4-BE49-F238E27FC236}">
                    <a16:creationId xmlns:a16="http://schemas.microsoft.com/office/drawing/2014/main" id="{051593AB-9B5C-48DE-805B-9A9DEFEBA87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Control Plane / </a:t>
                </a:r>
                <a:r>
                  <a:rPr kumimoji="0" lang="tr-TR" sz="2000" b="0" i="0" u="none" strike="noStrike" kern="1200" cap="none" spc="0" normalizeH="0" baseline="0" noProof="0" dirty="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7" name="Rectangle 16">
                <a:extLst>
                  <a:ext uri="{FF2B5EF4-FFF2-40B4-BE49-F238E27FC236}">
                    <a16:creationId xmlns:a16="http://schemas.microsoft.com/office/drawing/2014/main" id="{6ED29477-DBCD-40BD-8F3F-A7181F236129}"/>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5" name="Rectangle: Rounded Corners 4">
              <a:extLst>
                <a:ext uri="{FF2B5EF4-FFF2-40B4-BE49-F238E27FC236}">
                  <a16:creationId xmlns:a16="http://schemas.microsoft.com/office/drawing/2014/main" id="{FE88600D-6A85-4DF4-A227-3F141ACFA2A1}"/>
                </a:ext>
              </a:extLst>
            </p:cNvPr>
            <p:cNvSpPr/>
            <p:nvPr/>
          </p:nvSpPr>
          <p:spPr bwMode="auto">
            <a:xfrm>
              <a:off x="2506058" y="3380153"/>
              <a:ext cx="2046967" cy="70632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7" name="Rectangle: Rounded Corners 6">
              <a:extLst>
                <a:ext uri="{FF2B5EF4-FFF2-40B4-BE49-F238E27FC236}">
                  <a16:creationId xmlns:a16="http://schemas.microsoft.com/office/drawing/2014/main" id="{BB8821D0-64AA-4CD4-A109-ED19443F2F9B}"/>
                </a:ext>
              </a:extLst>
            </p:cNvPr>
            <p:cNvSpPr/>
            <p:nvPr/>
          </p:nvSpPr>
          <p:spPr bwMode="auto">
            <a:xfrm>
              <a:off x="852868" y="4290062"/>
              <a:ext cx="2582168"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Segoe UI" pitchFamily="34" charset="0"/>
                </a:rPr>
                <a:t>kube-controller-manager (replication, namespaces, serviceaccounts,…)</a:t>
              </a:r>
              <a:endParaRPr kumimoji="0" lang="en-US" sz="1600" b="0" i="0" u="none" strike="noStrike" kern="1200" cap="none" spc="0" normalizeH="0" baseline="0" noProof="0" dirty="0">
                <a:ln>
                  <a:noFill/>
                </a:ln>
                <a:solidFill>
                  <a:srgbClr val="000000"/>
                </a:solidFill>
                <a:effectLst/>
                <a:uLnTx/>
                <a:uFillTx/>
                <a:latin typeface="Segoe UI"/>
                <a:ea typeface="+mn-ea"/>
                <a:cs typeface="Segoe UI" pitchFamily="34" charset="0"/>
              </a:endParaRPr>
            </a:p>
          </p:txBody>
        </p:sp>
        <p:sp>
          <p:nvSpPr>
            <p:cNvPr id="6" name="Rectangle: Rounded Corners 5">
              <a:extLst>
                <a:ext uri="{FF2B5EF4-FFF2-40B4-BE49-F238E27FC236}">
                  <a16:creationId xmlns:a16="http://schemas.microsoft.com/office/drawing/2014/main" id="{B7C7EE33-C9DB-48D8-A238-EE8A456D0E8A}"/>
                </a:ext>
              </a:extLst>
            </p:cNvPr>
            <p:cNvSpPr/>
            <p:nvPr/>
          </p:nvSpPr>
          <p:spPr bwMode="auto">
            <a:xfrm>
              <a:off x="3650097" y="4293866"/>
              <a:ext cx="227314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20" name="Group 19">
            <a:extLst>
              <a:ext uri="{FF2B5EF4-FFF2-40B4-BE49-F238E27FC236}">
                <a16:creationId xmlns:a16="http://schemas.microsoft.com/office/drawing/2014/main" id="{F251452B-04D9-4775-90A9-9FCC37B912A0}"/>
              </a:ext>
            </a:extLst>
          </p:cNvPr>
          <p:cNvGrpSpPr/>
          <p:nvPr/>
        </p:nvGrpSpPr>
        <p:grpSpPr>
          <a:xfrm>
            <a:off x="4068598" y="5164314"/>
            <a:ext cx="1580808" cy="1399954"/>
            <a:chOff x="3693972" y="5327270"/>
            <a:chExt cx="1580808" cy="1399954"/>
          </a:xfrm>
        </p:grpSpPr>
        <p:sp>
          <p:nvSpPr>
            <p:cNvPr id="18" name="Cylinder 17">
              <a:extLst>
                <a:ext uri="{FF2B5EF4-FFF2-40B4-BE49-F238E27FC236}">
                  <a16:creationId xmlns:a16="http://schemas.microsoft.com/office/drawing/2014/main" id="{C13ED0FE-015E-4837-AD09-432A4A67E327}"/>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Cylinder 21">
              <a:extLst>
                <a:ext uri="{FF2B5EF4-FFF2-40B4-BE49-F238E27FC236}">
                  <a16:creationId xmlns:a16="http://schemas.microsoft.com/office/drawing/2014/main" id="{6EF18C70-8D1C-4C50-BBD2-E040DAF82103}"/>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Cylinder 22">
              <a:extLst>
                <a:ext uri="{FF2B5EF4-FFF2-40B4-BE49-F238E27FC236}">
                  <a16:creationId xmlns:a16="http://schemas.microsoft.com/office/drawing/2014/main" id="{01F4F2AE-CCC2-46DC-BCD8-CBFF9F2BCAD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78" name="Freeform 10">
            <a:extLst>
              <a:ext uri="{FF2B5EF4-FFF2-40B4-BE49-F238E27FC236}">
                <a16:creationId xmlns:a16="http://schemas.microsoft.com/office/drawing/2014/main" id="{8C9685F1-F155-4ED3-91F0-5D1FAD0C397B}"/>
              </a:ext>
            </a:extLst>
          </p:cNvPr>
          <p:cNvSpPr>
            <a:spLocks/>
          </p:cNvSpPr>
          <p:nvPr/>
        </p:nvSpPr>
        <p:spPr bwMode="auto">
          <a:xfrm>
            <a:off x="10120171" y="696423"/>
            <a:ext cx="1309829" cy="747178"/>
          </a:xfrm>
          <a:custGeom>
            <a:avLst/>
            <a:gdLst>
              <a:gd name="T0" fmla="*/ 503 w 503"/>
              <a:gd name="T1" fmla="*/ 214 h 284"/>
              <a:gd name="T2" fmla="*/ 435 w 503"/>
              <a:gd name="T3" fmla="*/ 144 h 284"/>
              <a:gd name="T4" fmla="*/ 436 w 503"/>
              <a:gd name="T5" fmla="*/ 130 h 284"/>
              <a:gd name="T6" fmla="*/ 344 w 503"/>
              <a:gd name="T7" fmla="*/ 39 h 284"/>
              <a:gd name="T8" fmla="*/ 295 w 503"/>
              <a:gd name="T9" fmla="*/ 53 h 284"/>
              <a:gd name="T10" fmla="*/ 201 w 503"/>
              <a:gd name="T11" fmla="*/ 0 h 284"/>
              <a:gd name="T12" fmla="*/ 92 w 503"/>
              <a:gd name="T13" fmla="*/ 109 h 284"/>
              <a:gd name="T14" fmla="*/ 88 w 503"/>
              <a:gd name="T15" fmla="*/ 109 h 284"/>
              <a:gd name="T16" fmla="*/ 0 w 503"/>
              <a:gd name="T17" fmla="*/ 197 h 284"/>
              <a:gd name="T18" fmla="*/ 88 w 503"/>
              <a:gd name="T19" fmla="*/ 284 h 284"/>
              <a:gd name="T20" fmla="*/ 433 w 503"/>
              <a:gd name="T21" fmla="*/ 284 h 284"/>
              <a:gd name="T22" fmla="*/ 503 w 503"/>
              <a:gd name="T23" fmla="*/ 21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3" h="284">
                <a:moveTo>
                  <a:pt x="503" y="214"/>
                </a:moveTo>
                <a:cubicBezTo>
                  <a:pt x="503" y="176"/>
                  <a:pt x="472" y="145"/>
                  <a:pt x="435" y="144"/>
                </a:cubicBezTo>
                <a:cubicBezTo>
                  <a:pt x="436" y="140"/>
                  <a:pt x="436" y="135"/>
                  <a:pt x="436" y="130"/>
                </a:cubicBezTo>
                <a:cubicBezTo>
                  <a:pt x="436" y="80"/>
                  <a:pt x="395" y="39"/>
                  <a:pt x="344" y="39"/>
                </a:cubicBezTo>
                <a:cubicBezTo>
                  <a:pt x="326" y="39"/>
                  <a:pt x="309" y="44"/>
                  <a:pt x="295" y="53"/>
                </a:cubicBezTo>
                <a:cubicBezTo>
                  <a:pt x="276" y="21"/>
                  <a:pt x="241" y="0"/>
                  <a:pt x="201" y="0"/>
                </a:cubicBezTo>
                <a:cubicBezTo>
                  <a:pt x="141" y="0"/>
                  <a:pt x="92" y="49"/>
                  <a:pt x="92" y="109"/>
                </a:cubicBezTo>
                <a:cubicBezTo>
                  <a:pt x="91" y="109"/>
                  <a:pt x="89" y="109"/>
                  <a:pt x="88" y="109"/>
                </a:cubicBezTo>
                <a:cubicBezTo>
                  <a:pt x="40" y="109"/>
                  <a:pt x="0" y="148"/>
                  <a:pt x="0" y="197"/>
                </a:cubicBezTo>
                <a:cubicBezTo>
                  <a:pt x="0" y="245"/>
                  <a:pt x="40" y="284"/>
                  <a:pt x="88" y="284"/>
                </a:cubicBezTo>
                <a:cubicBezTo>
                  <a:pt x="433" y="284"/>
                  <a:pt x="433" y="284"/>
                  <a:pt x="433" y="284"/>
                </a:cubicBezTo>
                <a:cubicBezTo>
                  <a:pt x="471" y="284"/>
                  <a:pt x="503" y="253"/>
                  <a:pt x="503" y="214"/>
                </a:cubicBezTo>
              </a:path>
            </a:pathLst>
          </a:cu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itchFamily="34" charset="0"/>
              </a:rPr>
              <a:t>Internet</a:t>
            </a:r>
          </a:p>
        </p:txBody>
      </p:sp>
      <p:sp>
        <p:nvSpPr>
          <p:cNvPr id="79" name="Diamond 78">
            <a:extLst>
              <a:ext uri="{FF2B5EF4-FFF2-40B4-BE49-F238E27FC236}">
                <a16:creationId xmlns:a16="http://schemas.microsoft.com/office/drawing/2014/main" id="{133CFEEE-5069-4A0A-B159-CC449D4CF8CA}"/>
              </a:ext>
            </a:extLst>
          </p:cNvPr>
          <p:cNvSpPr/>
          <p:nvPr/>
        </p:nvSpPr>
        <p:spPr>
          <a:xfrm>
            <a:off x="2280290" y="1175277"/>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80" name="Group 79">
            <a:extLst>
              <a:ext uri="{FF2B5EF4-FFF2-40B4-BE49-F238E27FC236}">
                <a16:creationId xmlns:a16="http://schemas.microsoft.com/office/drawing/2014/main" id="{40CBDEAA-F599-4290-9CAE-9B8479BECDB6}"/>
              </a:ext>
            </a:extLst>
          </p:cNvPr>
          <p:cNvGrpSpPr/>
          <p:nvPr/>
        </p:nvGrpSpPr>
        <p:grpSpPr>
          <a:xfrm>
            <a:off x="7229020" y="1581632"/>
            <a:ext cx="4718958" cy="2447723"/>
            <a:chOff x="7119257" y="1394822"/>
            <a:chExt cx="4718958" cy="2447723"/>
          </a:xfrm>
        </p:grpSpPr>
        <p:grpSp>
          <p:nvGrpSpPr>
            <p:cNvPr id="81" name="Group 80">
              <a:extLst>
                <a:ext uri="{FF2B5EF4-FFF2-40B4-BE49-F238E27FC236}">
                  <a16:creationId xmlns:a16="http://schemas.microsoft.com/office/drawing/2014/main" id="{41271028-5720-4EEA-9B56-4AEA8A4EE341}"/>
                </a:ext>
              </a:extLst>
            </p:cNvPr>
            <p:cNvGrpSpPr/>
            <p:nvPr/>
          </p:nvGrpSpPr>
          <p:grpSpPr>
            <a:xfrm>
              <a:off x="7119257" y="1394822"/>
              <a:ext cx="4718958" cy="2447723"/>
              <a:chOff x="7119257" y="1394822"/>
              <a:chExt cx="4718958" cy="2447723"/>
            </a:xfrm>
          </p:grpSpPr>
          <p:grpSp>
            <p:nvGrpSpPr>
              <p:cNvPr id="92" name="Group 91">
                <a:extLst>
                  <a:ext uri="{FF2B5EF4-FFF2-40B4-BE49-F238E27FC236}">
                    <a16:creationId xmlns:a16="http://schemas.microsoft.com/office/drawing/2014/main" id="{7E03637F-24C0-4A82-A9B3-1CE68EB3661C}"/>
                  </a:ext>
                </a:extLst>
              </p:cNvPr>
              <p:cNvGrpSpPr/>
              <p:nvPr/>
            </p:nvGrpSpPr>
            <p:grpSpPr>
              <a:xfrm>
                <a:off x="7119257" y="1394822"/>
                <a:ext cx="4718958" cy="2447723"/>
                <a:chOff x="762792" y="2661152"/>
                <a:chExt cx="5349993" cy="3566901"/>
              </a:xfrm>
            </p:grpSpPr>
            <p:sp>
              <p:nvSpPr>
                <p:cNvPr id="96" name="Freeform: Shape 95">
                  <a:extLst>
                    <a:ext uri="{FF2B5EF4-FFF2-40B4-BE49-F238E27FC236}">
                      <a16:creationId xmlns:a16="http://schemas.microsoft.com/office/drawing/2014/main" id="{0197649E-7049-42A4-8E7E-453B9CBEAD1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97" name="Rectangle 96">
                  <a:extLst>
                    <a:ext uri="{FF2B5EF4-FFF2-40B4-BE49-F238E27FC236}">
                      <a16:creationId xmlns:a16="http://schemas.microsoft.com/office/drawing/2014/main" id="{B7410065-4C88-4B3B-BCC4-5EA787AA222D}"/>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93" name="Rectangle: Rounded Corners 92">
                <a:extLst>
                  <a:ext uri="{FF2B5EF4-FFF2-40B4-BE49-F238E27FC236}">
                    <a16:creationId xmlns:a16="http://schemas.microsoft.com/office/drawing/2014/main" id="{1AA79613-B278-423E-B367-94CAF5AA8E23}"/>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4" name="Rectangle: Rounded Corners 93">
                <a:extLst>
                  <a:ext uri="{FF2B5EF4-FFF2-40B4-BE49-F238E27FC236}">
                    <a16:creationId xmlns:a16="http://schemas.microsoft.com/office/drawing/2014/main" id="{BF367E45-01CE-442F-A325-46A4864C4C1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5" name="Rectangle: Rounded Corners 94">
                <a:extLst>
                  <a:ext uri="{FF2B5EF4-FFF2-40B4-BE49-F238E27FC236}">
                    <a16:creationId xmlns:a16="http://schemas.microsoft.com/office/drawing/2014/main" id="{B3883F9B-F898-4842-B9AF-719CEFBE3080}"/>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83" name="Group 82">
              <a:extLst>
                <a:ext uri="{FF2B5EF4-FFF2-40B4-BE49-F238E27FC236}">
                  <a16:creationId xmlns:a16="http://schemas.microsoft.com/office/drawing/2014/main" id="{1EB14975-91AF-490A-999F-B9BD506A0E14}"/>
                </a:ext>
              </a:extLst>
            </p:cNvPr>
            <p:cNvGrpSpPr/>
            <p:nvPr/>
          </p:nvGrpSpPr>
          <p:grpSpPr>
            <a:xfrm>
              <a:off x="7506317" y="2834326"/>
              <a:ext cx="3963231" cy="635793"/>
              <a:chOff x="4871342" y="5604138"/>
              <a:chExt cx="5628073" cy="1009882"/>
            </a:xfrm>
          </p:grpSpPr>
          <p:sp>
            <p:nvSpPr>
              <p:cNvPr id="84" name="Rectangle: Rounded Corners 83">
                <a:extLst>
                  <a:ext uri="{FF2B5EF4-FFF2-40B4-BE49-F238E27FC236}">
                    <a16:creationId xmlns:a16="http://schemas.microsoft.com/office/drawing/2014/main" id="{6438C5E7-DF0A-460F-A46D-1EFD5B98E0E3}"/>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5" name="Rectangle: Rounded Corners 84">
                <a:extLst>
                  <a:ext uri="{FF2B5EF4-FFF2-40B4-BE49-F238E27FC236}">
                    <a16:creationId xmlns:a16="http://schemas.microsoft.com/office/drawing/2014/main" id="{8D4EA45B-33F2-48C2-B260-839ECA530A4B}"/>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6" name="Rectangle: Rounded Corners 85">
                <a:extLst>
                  <a:ext uri="{FF2B5EF4-FFF2-40B4-BE49-F238E27FC236}">
                    <a16:creationId xmlns:a16="http://schemas.microsoft.com/office/drawing/2014/main" id="{D37BCE08-6658-4F27-BDDE-CB788C864655}"/>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7" name="Rectangle: Rounded Corners 86">
                <a:extLst>
                  <a:ext uri="{FF2B5EF4-FFF2-40B4-BE49-F238E27FC236}">
                    <a16:creationId xmlns:a16="http://schemas.microsoft.com/office/drawing/2014/main" id="{D20398D0-A6A0-4A08-9320-04B9C8C8239B}"/>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19" name="Rectangle: Rounded Corners 118">
                <a:extLst>
                  <a:ext uri="{FF2B5EF4-FFF2-40B4-BE49-F238E27FC236}">
                    <a16:creationId xmlns:a16="http://schemas.microsoft.com/office/drawing/2014/main" id="{F32209D4-2352-4A25-AB5A-A5AF8FF69A22}"/>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0" name="Rectangle: Rounded Corners 119">
                <a:extLst>
                  <a:ext uri="{FF2B5EF4-FFF2-40B4-BE49-F238E27FC236}">
                    <a16:creationId xmlns:a16="http://schemas.microsoft.com/office/drawing/2014/main" id="{8FD12F9C-375A-4C21-859B-24CA9FE5E82A}"/>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1" name="Rectangle: Rounded Corners 120">
                <a:extLst>
                  <a:ext uri="{FF2B5EF4-FFF2-40B4-BE49-F238E27FC236}">
                    <a16:creationId xmlns:a16="http://schemas.microsoft.com/office/drawing/2014/main" id="{B094818C-E63F-4F0C-AFB1-1569DFD594C3}"/>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2" name="Rectangle: Rounded Corners 121">
                <a:extLst>
                  <a:ext uri="{FF2B5EF4-FFF2-40B4-BE49-F238E27FC236}">
                    <a16:creationId xmlns:a16="http://schemas.microsoft.com/office/drawing/2014/main" id="{6BA1DD37-84E7-4C5E-BEE7-88CE7F555FC8}"/>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grpSp>
        <p:nvGrpSpPr>
          <p:cNvPr id="123" name="Group 122">
            <a:extLst>
              <a:ext uri="{FF2B5EF4-FFF2-40B4-BE49-F238E27FC236}">
                <a16:creationId xmlns:a16="http://schemas.microsoft.com/office/drawing/2014/main" id="{B806F744-D34A-4488-AC96-CFE09CB26AD1}"/>
              </a:ext>
            </a:extLst>
          </p:cNvPr>
          <p:cNvGrpSpPr/>
          <p:nvPr/>
        </p:nvGrpSpPr>
        <p:grpSpPr>
          <a:xfrm>
            <a:off x="7238380" y="4251529"/>
            <a:ext cx="4718958" cy="2447723"/>
            <a:chOff x="7119257" y="1394822"/>
            <a:chExt cx="4718958" cy="2447723"/>
          </a:xfrm>
        </p:grpSpPr>
        <p:grpSp>
          <p:nvGrpSpPr>
            <p:cNvPr id="124" name="Group 123">
              <a:extLst>
                <a:ext uri="{FF2B5EF4-FFF2-40B4-BE49-F238E27FC236}">
                  <a16:creationId xmlns:a16="http://schemas.microsoft.com/office/drawing/2014/main" id="{F8C02792-EEBA-44CF-B90F-D4B12A6738E8}"/>
                </a:ext>
              </a:extLst>
            </p:cNvPr>
            <p:cNvGrpSpPr/>
            <p:nvPr/>
          </p:nvGrpSpPr>
          <p:grpSpPr>
            <a:xfrm>
              <a:off x="7119257" y="1394822"/>
              <a:ext cx="4718958" cy="2447723"/>
              <a:chOff x="7119257" y="1394822"/>
              <a:chExt cx="4718958" cy="2447723"/>
            </a:xfrm>
          </p:grpSpPr>
          <p:grpSp>
            <p:nvGrpSpPr>
              <p:cNvPr id="134" name="Group 133">
                <a:extLst>
                  <a:ext uri="{FF2B5EF4-FFF2-40B4-BE49-F238E27FC236}">
                    <a16:creationId xmlns:a16="http://schemas.microsoft.com/office/drawing/2014/main" id="{C612A1FF-2245-43CE-8EB0-C1A872A8A70C}"/>
                  </a:ext>
                </a:extLst>
              </p:cNvPr>
              <p:cNvGrpSpPr/>
              <p:nvPr/>
            </p:nvGrpSpPr>
            <p:grpSpPr>
              <a:xfrm>
                <a:off x="7119257" y="1394822"/>
                <a:ext cx="4718958" cy="2447723"/>
                <a:chOff x="762792" y="2661152"/>
                <a:chExt cx="5349993" cy="3566901"/>
              </a:xfrm>
            </p:grpSpPr>
            <p:sp>
              <p:nvSpPr>
                <p:cNvPr id="138" name="Freeform: Shape 137">
                  <a:extLst>
                    <a:ext uri="{FF2B5EF4-FFF2-40B4-BE49-F238E27FC236}">
                      <a16:creationId xmlns:a16="http://schemas.microsoft.com/office/drawing/2014/main" id="{1D82F9B5-DA69-4C3C-B98A-72D74B12252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139" name="Rectangle 138">
                  <a:extLst>
                    <a:ext uri="{FF2B5EF4-FFF2-40B4-BE49-F238E27FC236}">
                      <a16:creationId xmlns:a16="http://schemas.microsoft.com/office/drawing/2014/main" id="{AE8FCACF-86A6-406E-9294-48C897BB9758}"/>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135" name="Rectangle: Rounded Corners 134">
                <a:extLst>
                  <a:ext uri="{FF2B5EF4-FFF2-40B4-BE49-F238E27FC236}">
                    <a16:creationId xmlns:a16="http://schemas.microsoft.com/office/drawing/2014/main" id="{0917C401-F8F8-4361-8D09-C6839858E3C8}"/>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6" name="Rectangle: Rounded Corners 135">
                <a:extLst>
                  <a:ext uri="{FF2B5EF4-FFF2-40B4-BE49-F238E27FC236}">
                    <a16:creationId xmlns:a16="http://schemas.microsoft.com/office/drawing/2014/main" id="{FA665957-5B80-4FCF-B892-765776035DB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7" name="Rectangle: Rounded Corners 136">
                <a:extLst>
                  <a:ext uri="{FF2B5EF4-FFF2-40B4-BE49-F238E27FC236}">
                    <a16:creationId xmlns:a16="http://schemas.microsoft.com/office/drawing/2014/main" id="{788A3F89-7F1A-4086-845D-A59A98572E7B}"/>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25" name="Group 124">
              <a:extLst>
                <a:ext uri="{FF2B5EF4-FFF2-40B4-BE49-F238E27FC236}">
                  <a16:creationId xmlns:a16="http://schemas.microsoft.com/office/drawing/2014/main" id="{FE458DD3-3CCD-4D96-940C-66600DD25887}"/>
                </a:ext>
              </a:extLst>
            </p:cNvPr>
            <p:cNvGrpSpPr/>
            <p:nvPr/>
          </p:nvGrpSpPr>
          <p:grpSpPr>
            <a:xfrm>
              <a:off x="7506317" y="2834326"/>
              <a:ext cx="3963231" cy="635793"/>
              <a:chOff x="4871342" y="5604138"/>
              <a:chExt cx="5628073" cy="1009882"/>
            </a:xfrm>
          </p:grpSpPr>
          <p:sp>
            <p:nvSpPr>
              <p:cNvPr id="126" name="Rectangle: Rounded Corners 125">
                <a:extLst>
                  <a:ext uri="{FF2B5EF4-FFF2-40B4-BE49-F238E27FC236}">
                    <a16:creationId xmlns:a16="http://schemas.microsoft.com/office/drawing/2014/main" id="{6F851BAA-02C1-4DF7-814F-CECF264EE6E4}"/>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7" name="Rectangle: Rounded Corners 126">
                <a:extLst>
                  <a:ext uri="{FF2B5EF4-FFF2-40B4-BE49-F238E27FC236}">
                    <a16:creationId xmlns:a16="http://schemas.microsoft.com/office/drawing/2014/main" id="{20DAFA71-1FB0-4478-AB49-29A804A5296C}"/>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8" name="Rectangle: Rounded Corners 127">
                <a:extLst>
                  <a:ext uri="{FF2B5EF4-FFF2-40B4-BE49-F238E27FC236}">
                    <a16:creationId xmlns:a16="http://schemas.microsoft.com/office/drawing/2014/main" id="{82172558-9323-424D-8453-6BD277527D4D}"/>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9" name="Rectangle: Rounded Corners 128">
                <a:extLst>
                  <a:ext uri="{FF2B5EF4-FFF2-40B4-BE49-F238E27FC236}">
                    <a16:creationId xmlns:a16="http://schemas.microsoft.com/office/drawing/2014/main" id="{649A288C-E768-422F-97FB-9881782FBB2E}"/>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0" name="Rectangle: Rounded Corners 129">
                <a:extLst>
                  <a:ext uri="{FF2B5EF4-FFF2-40B4-BE49-F238E27FC236}">
                    <a16:creationId xmlns:a16="http://schemas.microsoft.com/office/drawing/2014/main" id="{092EDD6F-DF53-4C1B-AF3A-5EE6C174A55B}"/>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1" name="Rectangle: Rounded Corners 130">
                <a:extLst>
                  <a:ext uri="{FF2B5EF4-FFF2-40B4-BE49-F238E27FC236}">
                    <a16:creationId xmlns:a16="http://schemas.microsoft.com/office/drawing/2014/main" id="{10FB64CC-5E45-4B31-B6DC-8E42F2EDEA03}"/>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2" name="Rectangle: Rounded Corners 131">
                <a:extLst>
                  <a:ext uri="{FF2B5EF4-FFF2-40B4-BE49-F238E27FC236}">
                    <a16:creationId xmlns:a16="http://schemas.microsoft.com/office/drawing/2014/main" id="{A31F7011-CC8D-4EA5-9A92-A1FD3EE935A7}"/>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3" name="Rectangle: Rounded Corners 132">
                <a:extLst>
                  <a:ext uri="{FF2B5EF4-FFF2-40B4-BE49-F238E27FC236}">
                    <a16:creationId xmlns:a16="http://schemas.microsoft.com/office/drawing/2014/main" id="{24F4B92A-433A-4A98-88AB-09BB37F22422}"/>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sp>
        <p:nvSpPr>
          <p:cNvPr id="3" name="Speech Bubble: Rectangle 2">
            <a:extLst>
              <a:ext uri="{FF2B5EF4-FFF2-40B4-BE49-F238E27FC236}">
                <a16:creationId xmlns:a16="http://schemas.microsoft.com/office/drawing/2014/main" id="{3F58FF80-A33C-46E3-AE0C-7C40E47D93E8}"/>
              </a:ext>
            </a:extLst>
          </p:cNvPr>
          <p:cNvSpPr/>
          <p:nvPr/>
        </p:nvSpPr>
        <p:spPr bwMode="auto">
          <a:xfrm>
            <a:off x="403439" y="1380366"/>
            <a:ext cx="1838849" cy="966869"/>
          </a:xfrm>
          <a:prstGeom prst="wedgeRectCallout">
            <a:avLst>
              <a:gd name="adj1" fmla="val -21222"/>
              <a:gd name="adj2" fmla="val 72105"/>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Control Plane manages the  entire cluster</a:t>
            </a:r>
          </a:p>
        </p:txBody>
      </p:sp>
      <p:sp>
        <p:nvSpPr>
          <p:cNvPr id="52" name="Speech Bubble: Rectangle 51">
            <a:extLst>
              <a:ext uri="{FF2B5EF4-FFF2-40B4-BE49-F238E27FC236}">
                <a16:creationId xmlns:a16="http://schemas.microsoft.com/office/drawing/2014/main" id="{2203BB12-F2ED-4F40-AB6F-CA7F1A4309EA}"/>
              </a:ext>
            </a:extLst>
          </p:cNvPr>
          <p:cNvSpPr/>
          <p:nvPr/>
        </p:nvSpPr>
        <p:spPr bwMode="auto">
          <a:xfrm>
            <a:off x="8813329" y="3329575"/>
            <a:ext cx="2246416"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Worker nodes host containerized workloads</a:t>
            </a:r>
          </a:p>
        </p:txBody>
      </p:sp>
      <p:sp>
        <p:nvSpPr>
          <p:cNvPr id="54" name="Speech Bubble: Rectangle 53">
            <a:extLst>
              <a:ext uri="{FF2B5EF4-FFF2-40B4-BE49-F238E27FC236}">
                <a16:creationId xmlns:a16="http://schemas.microsoft.com/office/drawing/2014/main" id="{E59CD569-EC43-4E2E-B36C-C08B420B639D}"/>
              </a:ext>
            </a:extLst>
          </p:cNvPr>
          <p:cNvSpPr/>
          <p:nvPr/>
        </p:nvSpPr>
        <p:spPr bwMode="auto">
          <a:xfrm>
            <a:off x="8832049" y="4709874"/>
            <a:ext cx="2756622"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Pods are collections of containers deployed as a single unit</a:t>
            </a:r>
          </a:p>
        </p:txBody>
      </p:sp>
      <p:sp>
        <p:nvSpPr>
          <p:cNvPr id="55" name="Speech Bubble: Rectangle 54">
            <a:extLst>
              <a:ext uri="{FF2B5EF4-FFF2-40B4-BE49-F238E27FC236}">
                <a16:creationId xmlns:a16="http://schemas.microsoft.com/office/drawing/2014/main" id="{C7813D7D-92F1-45D4-B5CC-248A2FAED86A}"/>
              </a:ext>
            </a:extLst>
          </p:cNvPr>
          <p:cNvSpPr/>
          <p:nvPr/>
        </p:nvSpPr>
        <p:spPr bwMode="auto">
          <a:xfrm>
            <a:off x="9588499" y="731405"/>
            <a:ext cx="2410764" cy="1028449"/>
          </a:xfrm>
          <a:prstGeom prst="wedgeRectCallout">
            <a:avLst>
              <a:gd name="adj1" fmla="val -32631"/>
              <a:gd name="adj2" fmla="val 85472"/>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Proxies route traffic across nodes and Pods</a:t>
            </a:r>
          </a:p>
        </p:txBody>
      </p:sp>
      <p:sp>
        <p:nvSpPr>
          <p:cNvPr id="56" name="Speech Bubble: Rectangle 55">
            <a:extLst>
              <a:ext uri="{FF2B5EF4-FFF2-40B4-BE49-F238E27FC236}">
                <a16:creationId xmlns:a16="http://schemas.microsoft.com/office/drawing/2014/main" id="{7E921B61-FCCE-413D-90BA-7A600420F90C}"/>
              </a:ext>
            </a:extLst>
          </p:cNvPr>
          <p:cNvSpPr/>
          <p:nvPr/>
        </p:nvSpPr>
        <p:spPr bwMode="auto">
          <a:xfrm>
            <a:off x="6158857" y="2909534"/>
            <a:ext cx="1987677" cy="1028449"/>
          </a:xfrm>
          <a:prstGeom prst="wedgeRectCallout">
            <a:avLst>
              <a:gd name="adj1" fmla="val 33210"/>
              <a:gd name="adj2" fmla="val -84800"/>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505050"/>
                </a:solidFill>
                <a:effectLst/>
                <a:uLnTx/>
                <a:uFillTx/>
                <a:latin typeface="Segoe UI"/>
                <a:ea typeface="+mn-ea"/>
                <a:cs typeface="Segoe UI" pitchFamily="34" charset="0"/>
              </a:rPr>
              <a:t>Kublets</a:t>
            </a: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 monitor the Node and Pods</a:t>
            </a:r>
          </a:p>
        </p:txBody>
      </p:sp>
      <p:sp>
        <p:nvSpPr>
          <p:cNvPr id="58" name="Speech Bubble: Rectangle 57">
            <a:extLst>
              <a:ext uri="{FF2B5EF4-FFF2-40B4-BE49-F238E27FC236}">
                <a16:creationId xmlns:a16="http://schemas.microsoft.com/office/drawing/2014/main" id="{DED42878-AAAA-4EF4-ACFB-9ED89A6C1AE9}"/>
              </a:ext>
            </a:extLst>
          </p:cNvPr>
          <p:cNvSpPr/>
          <p:nvPr/>
        </p:nvSpPr>
        <p:spPr bwMode="auto">
          <a:xfrm>
            <a:off x="4247940" y="1171844"/>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Command line utility to manage Kubernetes</a:t>
            </a:r>
          </a:p>
        </p:txBody>
      </p:sp>
      <p:sp>
        <p:nvSpPr>
          <p:cNvPr id="59" name="Speech Bubble: Rectangle 58">
            <a:extLst>
              <a:ext uri="{FF2B5EF4-FFF2-40B4-BE49-F238E27FC236}">
                <a16:creationId xmlns:a16="http://schemas.microsoft.com/office/drawing/2014/main" id="{825F8EB5-26F4-4580-9515-E242AF60F0B4}"/>
              </a:ext>
            </a:extLst>
          </p:cNvPr>
          <p:cNvSpPr/>
          <p:nvPr/>
        </p:nvSpPr>
        <p:spPr bwMode="auto">
          <a:xfrm>
            <a:off x="4237186" y="3125089"/>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Entry point for REST commands to the Control Plane</a:t>
            </a:r>
          </a:p>
        </p:txBody>
      </p:sp>
      <p:sp>
        <p:nvSpPr>
          <p:cNvPr id="60" name="Speech Bubble: Rectangle 59">
            <a:extLst>
              <a:ext uri="{FF2B5EF4-FFF2-40B4-BE49-F238E27FC236}">
                <a16:creationId xmlns:a16="http://schemas.microsoft.com/office/drawing/2014/main" id="{1C5BB7D0-9710-4D80-A163-D27CC22BF1E0}"/>
              </a:ext>
            </a:extLst>
          </p:cNvPr>
          <p:cNvSpPr/>
          <p:nvPr/>
        </p:nvSpPr>
        <p:spPr bwMode="auto">
          <a:xfrm>
            <a:off x="730141" y="5171012"/>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Handles routine tasks in the cluster</a:t>
            </a:r>
          </a:p>
        </p:txBody>
      </p:sp>
      <p:sp>
        <p:nvSpPr>
          <p:cNvPr id="61" name="Speech Bubble: Rectangle 60">
            <a:extLst>
              <a:ext uri="{FF2B5EF4-FFF2-40B4-BE49-F238E27FC236}">
                <a16:creationId xmlns:a16="http://schemas.microsoft.com/office/drawing/2014/main" id="{88E8D433-E647-4D9D-B408-C0AD322ADDDE}"/>
              </a:ext>
            </a:extLst>
          </p:cNvPr>
          <p:cNvSpPr/>
          <p:nvPr/>
        </p:nvSpPr>
        <p:spPr bwMode="auto">
          <a:xfrm>
            <a:off x="4973333" y="4845739"/>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Deploys containers across the cluster based upon rules</a:t>
            </a:r>
          </a:p>
        </p:txBody>
      </p:sp>
      <p:sp>
        <p:nvSpPr>
          <p:cNvPr id="62" name="Speech Bubble: Rectangle 61">
            <a:extLst>
              <a:ext uri="{FF2B5EF4-FFF2-40B4-BE49-F238E27FC236}">
                <a16:creationId xmlns:a16="http://schemas.microsoft.com/office/drawing/2014/main" id="{8BB87FBB-F1C6-4764-931E-DCAFE5609EB2}"/>
              </a:ext>
            </a:extLst>
          </p:cNvPr>
          <p:cNvSpPr/>
          <p:nvPr/>
        </p:nvSpPr>
        <p:spPr bwMode="auto">
          <a:xfrm>
            <a:off x="2434449" y="5896169"/>
            <a:ext cx="2229844" cy="966869"/>
          </a:xfrm>
          <a:prstGeom prst="wedgeRectCallout">
            <a:avLst>
              <a:gd name="adj1" fmla="val 37502"/>
              <a:gd name="adj2" fmla="val -81169"/>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Key-value data store that maintains cluster state</a:t>
            </a:r>
          </a:p>
        </p:txBody>
      </p:sp>
    </p:spTree>
    <p:extLst>
      <p:ext uri="{BB962C8B-B14F-4D97-AF65-F5344CB8AC3E}">
        <p14:creationId xmlns:p14="http://schemas.microsoft.com/office/powerpoint/2010/main" val="562942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2" grpId="0" animBg="1"/>
      <p:bldP spid="54" grpId="0" animBg="1"/>
      <p:bldP spid="55" grpId="0" animBg="1"/>
      <p:bldP spid="56" grpId="0" animBg="1"/>
      <p:bldP spid="58" grpId="0" animBg="1"/>
      <p:bldP spid="59" grpId="0" animBg="1"/>
      <p:bldP spid="60" grpId="0" animBg="1"/>
      <p:bldP spid="61" grpId="0" animBg="1"/>
      <p:bldP spid="6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2272" y="245743"/>
            <a:ext cx="11887200" cy="914400"/>
          </a:xfrm>
        </p:spPr>
        <p:txBody>
          <a:bodyPr/>
          <a:lstStyle/>
          <a:p>
            <a:r>
              <a:rPr lang="en-US" sz="4000" dirty="0">
                <a:solidFill>
                  <a:schemeClr val="accent3"/>
                </a:solidFill>
              </a:rPr>
              <a:t>What are Pods?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36384" cy="5201424"/>
          </a:xfrm>
        </p:spPr>
        <p:txBody>
          <a:bodyPr/>
          <a:lstStyle/>
          <a:p>
            <a:r>
              <a:rPr lang="en-US" sz="2800" dirty="0"/>
              <a:t>Pods are the smallest building block in Kubernetes…</a:t>
            </a:r>
          </a:p>
          <a:p>
            <a:pPr lvl="1">
              <a:spcBef>
                <a:spcPts val="1200"/>
              </a:spcBef>
            </a:pPr>
            <a:r>
              <a:rPr lang="en-US" dirty="0"/>
              <a:t>A collection of co-located containers and volumes</a:t>
            </a:r>
          </a:p>
          <a:p>
            <a:pPr lvl="1"/>
            <a:r>
              <a:rPr lang="en-US" dirty="0"/>
              <a:t>Running in the same execution environment</a:t>
            </a:r>
          </a:p>
          <a:p>
            <a:pPr lvl="1"/>
            <a:r>
              <a:rPr lang="en-US" dirty="0"/>
              <a:t>Managed as a single atomic unit</a:t>
            </a:r>
          </a:p>
          <a:p>
            <a:pPr>
              <a:spcBef>
                <a:spcPts val="1200"/>
              </a:spcBef>
            </a:pPr>
            <a:r>
              <a:rPr lang="en-US" sz="2800" dirty="0"/>
              <a:t>You never directly run a container, instead you run a Pod</a:t>
            </a:r>
          </a:p>
          <a:p>
            <a:pPr>
              <a:spcBef>
                <a:spcPts val="1200"/>
              </a:spcBef>
            </a:pPr>
            <a:r>
              <a:rPr lang="en-US" sz="2800" dirty="0"/>
              <a:t>Apps running in a Pod share the same IP, port and communicate using native </a:t>
            </a:r>
            <a:r>
              <a:rPr lang="en-US" sz="2800" dirty="0" err="1"/>
              <a:t>interprocess</a:t>
            </a:r>
            <a:r>
              <a:rPr lang="en-US" sz="2800" dirty="0"/>
              <a:t> communication channels</a:t>
            </a:r>
          </a:p>
          <a:p>
            <a:pPr>
              <a:spcBef>
                <a:spcPts val="1200"/>
              </a:spcBef>
            </a:pPr>
            <a:r>
              <a:rPr lang="en-US" sz="2800" dirty="0"/>
              <a:t>Apps in different Pods are isolated from each other; they have different IP addresses, different hostnames, etc.</a:t>
            </a:r>
          </a:p>
          <a:p>
            <a:pPr>
              <a:spcBef>
                <a:spcPts val="1200"/>
              </a:spcBef>
            </a:pPr>
            <a:r>
              <a:rPr lang="en-US" sz="2800" dirty="0"/>
              <a:t>Pods are immutable - if a change is made to a pod definition, a new pod is created, and the old pod is deleted</a:t>
            </a:r>
          </a:p>
        </p:txBody>
      </p:sp>
      <p:sp>
        <p:nvSpPr>
          <p:cNvPr id="29" name="Oval 28">
            <a:extLst>
              <a:ext uri="{FF2B5EF4-FFF2-40B4-BE49-F238E27FC236}">
                <a16:creationId xmlns:a16="http://schemas.microsoft.com/office/drawing/2014/main" id="{4D2B30FC-909F-47EB-B7DC-1F37B5714DAD}"/>
              </a:ext>
            </a:extLst>
          </p:cNvPr>
          <p:cNvSpPr/>
          <p:nvPr/>
        </p:nvSpPr>
        <p:spPr bwMode="auto">
          <a:xfrm>
            <a:off x="9858374" y="128589"/>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16CFAC66-DBBC-43D2-942E-5860744AB2B5}"/>
              </a:ext>
            </a:extLst>
          </p:cNvPr>
          <p:cNvSpPr/>
          <p:nvPr/>
        </p:nvSpPr>
        <p:spPr bwMode="auto">
          <a:xfrm>
            <a:off x="10037423" y="691883"/>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Box 30">
            <a:extLst>
              <a:ext uri="{FF2B5EF4-FFF2-40B4-BE49-F238E27FC236}">
                <a16:creationId xmlns:a16="http://schemas.microsoft.com/office/drawing/2014/main" id="{1AB1E2F3-120B-4D10-B31D-015E44EC161B}"/>
              </a:ext>
            </a:extLst>
          </p:cNvPr>
          <p:cNvSpPr txBox="1"/>
          <p:nvPr/>
        </p:nvSpPr>
        <p:spPr>
          <a:xfrm>
            <a:off x="9808367" y="229015"/>
            <a:ext cx="2535951"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Deploymen</a:t>
            </a:r>
            <a:r>
              <a:rPr kumimoji="0" lang="en-US" sz="1800" b="0" i="0" u="none" strike="noStrike" kern="1200" cap="none" spc="0" normalizeH="0" baseline="0" noProof="0" dirty="0">
                <a:ln>
                  <a:noFill/>
                </a:ln>
                <a:solidFill>
                  <a:srgbClr val="FFFFFF"/>
                </a:solidFill>
                <a:effectLst/>
                <a:uLnTx/>
                <a:uFillTx/>
                <a:latin typeface="Segoe UI"/>
                <a:ea typeface="+mn-ea"/>
                <a:cs typeface="+mn-cs"/>
              </a:rPr>
              <a:t>t</a:t>
            </a:r>
          </a:p>
        </p:txBody>
      </p:sp>
      <p:sp>
        <p:nvSpPr>
          <p:cNvPr id="32" name="TextBox 31">
            <a:extLst>
              <a:ext uri="{FF2B5EF4-FFF2-40B4-BE49-F238E27FC236}">
                <a16:creationId xmlns:a16="http://schemas.microsoft.com/office/drawing/2014/main" id="{4AA9CC63-214B-4D96-AED6-B739EC222FC9}"/>
              </a:ext>
            </a:extLst>
          </p:cNvPr>
          <p:cNvSpPr txBox="1"/>
          <p:nvPr/>
        </p:nvSpPr>
        <p:spPr>
          <a:xfrm>
            <a:off x="9808367" y="706171"/>
            <a:ext cx="2517709"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Replica Set</a:t>
            </a:r>
          </a:p>
        </p:txBody>
      </p:sp>
      <p:sp>
        <p:nvSpPr>
          <p:cNvPr id="33" name="Oval 32">
            <a:extLst>
              <a:ext uri="{FF2B5EF4-FFF2-40B4-BE49-F238E27FC236}">
                <a16:creationId xmlns:a16="http://schemas.microsoft.com/office/drawing/2014/main" id="{9AC493D7-6A85-45A8-A094-0193A467DE32}"/>
              </a:ext>
            </a:extLst>
          </p:cNvPr>
          <p:cNvSpPr/>
          <p:nvPr/>
        </p:nvSpPr>
        <p:spPr bwMode="auto">
          <a:xfrm>
            <a:off x="10200828" y="1134980"/>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C2E13116-0AF0-4E01-8748-1C41501136BC}"/>
              </a:ext>
            </a:extLst>
          </p:cNvPr>
          <p:cNvSpPr txBox="1"/>
          <p:nvPr/>
        </p:nvSpPr>
        <p:spPr>
          <a:xfrm>
            <a:off x="9711543" y="1163556"/>
            <a:ext cx="2614534"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POD</a:t>
            </a:r>
          </a:p>
        </p:txBody>
      </p:sp>
      <p:sp>
        <p:nvSpPr>
          <p:cNvPr id="35" name="Oval 34">
            <a:extLst>
              <a:ext uri="{FF2B5EF4-FFF2-40B4-BE49-F238E27FC236}">
                <a16:creationId xmlns:a16="http://schemas.microsoft.com/office/drawing/2014/main" id="{EE92563C-9536-45F7-A238-10AD68600A25}"/>
              </a:ext>
            </a:extLst>
          </p:cNvPr>
          <p:cNvSpPr/>
          <p:nvPr/>
        </p:nvSpPr>
        <p:spPr bwMode="auto">
          <a:xfrm>
            <a:off x="10368734" y="1594116"/>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0520DA5F-59F9-4F0C-B7F9-00E5D623AC12}"/>
              </a:ext>
            </a:extLst>
          </p:cNvPr>
          <p:cNvSpPr txBox="1"/>
          <p:nvPr/>
        </p:nvSpPr>
        <p:spPr>
          <a:xfrm>
            <a:off x="9808368" y="1614096"/>
            <a:ext cx="2517708"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Container</a:t>
            </a:r>
          </a:p>
        </p:txBody>
      </p:sp>
    </p:spTree>
    <p:extLst>
      <p:ext uri="{BB962C8B-B14F-4D97-AF65-F5344CB8AC3E}">
        <p14:creationId xmlns:p14="http://schemas.microsoft.com/office/powerpoint/2010/main" val="131284255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Declarative Configuration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3834896"/>
          </a:xfrm>
        </p:spPr>
        <p:txBody>
          <a:bodyPr/>
          <a:lstStyle/>
          <a:p>
            <a:r>
              <a:rPr lang="en-US" sz="2800" dirty="0"/>
              <a:t>Pods are defined in a Pod manifest: A readable, declarative text-file</a:t>
            </a:r>
          </a:p>
          <a:p>
            <a:pPr>
              <a:spcBef>
                <a:spcPts val="1200"/>
              </a:spcBef>
            </a:pPr>
            <a:r>
              <a:rPr lang="en-US" sz="2800" dirty="0"/>
              <a:t>Kubernetes itself thrives on </a:t>
            </a:r>
            <a:r>
              <a:rPr lang="en-US" sz="2800" b="1" dirty="0">
                <a:solidFill>
                  <a:schemeClr val="accent3"/>
                </a:solidFill>
              </a:rPr>
              <a:t>declarative configuration…</a:t>
            </a:r>
          </a:p>
          <a:p>
            <a:pPr lvl="1">
              <a:spcBef>
                <a:spcPts val="1200"/>
              </a:spcBef>
            </a:pPr>
            <a:r>
              <a:rPr lang="en-US" dirty="0"/>
              <a:t>Capture the desired state of a Kubernetes object in a configuration</a:t>
            </a:r>
          </a:p>
          <a:p>
            <a:pPr lvl="1">
              <a:spcBef>
                <a:spcPts val="1200"/>
              </a:spcBef>
            </a:pPr>
            <a:r>
              <a:rPr lang="en-US" dirty="0"/>
              <a:t>Submit that configuration to a service that takes actions to ensure the desired state becomes the actual state</a:t>
            </a:r>
          </a:p>
          <a:p>
            <a:pPr lvl="1">
              <a:spcBef>
                <a:spcPts val="1200"/>
              </a:spcBef>
            </a:pPr>
            <a:r>
              <a:rPr lang="en-US" dirty="0"/>
              <a:t>Provides for a more manageable, dynamic and reliable system</a:t>
            </a:r>
          </a:p>
          <a:p>
            <a:pPr>
              <a:spcBef>
                <a:spcPts val="1200"/>
              </a:spcBef>
            </a:pPr>
            <a:r>
              <a:rPr lang="en-US" sz="2800" dirty="0"/>
              <a:t>Contrast with </a:t>
            </a:r>
            <a:r>
              <a:rPr lang="en-US" sz="2800" b="1" dirty="0">
                <a:solidFill>
                  <a:schemeClr val="accent3"/>
                </a:solidFill>
              </a:rPr>
              <a:t>imperative configuration </a:t>
            </a:r>
            <a:r>
              <a:rPr lang="en-US" sz="2800" dirty="0"/>
              <a:t>where you explicitly instruct the system what to do, typically by issuing a series of commands</a:t>
            </a:r>
          </a:p>
        </p:txBody>
      </p:sp>
    </p:spTree>
    <p:extLst>
      <p:ext uri="{BB962C8B-B14F-4D97-AF65-F5344CB8AC3E}">
        <p14:creationId xmlns:p14="http://schemas.microsoft.com/office/powerpoint/2010/main" val="27720572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The Pod Lifecycle</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4561249"/>
          </a:xfrm>
        </p:spPr>
        <p:txBody>
          <a:bodyPr/>
          <a:lstStyle/>
          <a:p>
            <a:r>
              <a:rPr lang="en-US" sz="2800" dirty="0"/>
              <a:t>Let’s say you want to provision a container in Kubernetes</a:t>
            </a:r>
          </a:p>
          <a:p>
            <a:r>
              <a:rPr lang="en-US" sz="2800" dirty="0"/>
              <a:t>From the Kubectl console, you…</a:t>
            </a:r>
          </a:p>
          <a:p>
            <a:pPr lvl="1">
              <a:spcBef>
                <a:spcPts val="1200"/>
              </a:spcBef>
            </a:pPr>
            <a:r>
              <a:rPr lang="en-US" dirty="0"/>
              <a:t>Make a Pod request to an API server using a Pod definition (YAML) file</a:t>
            </a:r>
          </a:p>
          <a:p>
            <a:pPr lvl="1">
              <a:spcBef>
                <a:spcPts val="1200"/>
              </a:spcBef>
            </a:pPr>
            <a:r>
              <a:rPr lang="en-US" dirty="0"/>
              <a:t>The API server saves the configuration data to the persistent storage (ETCD store)</a:t>
            </a:r>
          </a:p>
          <a:p>
            <a:pPr lvl="1">
              <a:spcBef>
                <a:spcPts val="1200"/>
              </a:spcBef>
            </a:pPr>
            <a:r>
              <a:rPr lang="en-US" dirty="0"/>
              <a:t>The scheduler finds the unscheduled Pod and schedules it to an available node</a:t>
            </a:r>
          </a:p>
          <a:p>
            <a:pPr lvl="1">
              <a:spcBef>
                <a:spcPts val="1200"/>
              </a:spcBef>
            </a:pPr>
            <a:r>
              <a:rPr lang="en-US" dirty="0"/>
              <a:t>The </a:t>
            </a:r>
            <a:r>
              <a:rPr lang="en-US" dirty="0" err="1"/>
              <a:t>Kubelet</a:t>
            </a:r>
            <a:r>
              <a:rPr lang="en-US" dirty="0"/>
              <a:t> sees the Pod scheduled and fires up Docker</a:t>
            </a:r>
          </a:p>
          <a:p>
            <a:pPr lvl="1">
              <a:spcBef>
                <a:spcPts val="1200"/>
              </a:spcBef>
            </a:pPr>
            <a:r>
              <a:rPr lang="en-US" dirty="0"/>
              <a:t>Docker runs the container</a:t>
            </a:r>
          </a:p>
          <a:p>
            <a:pPr>
              <a:spcBef>
                <a:spcPts val="1200"/>
              </a:spcBef>
            </a:pPr>
            <a:r>
              <a:rPr lang="en-US" sz="2800" dirty="0"/>
              <a:t>The </a:t>
            </a:r>
            <a:r>
              <a:rPr lang="en-US" sz="2800" dirty="0" err="1"/>
              <a:t>Kubelet</a:t>
            </a:r>
            <a:r>
              <a:rPr lang="en-US" sz="2800" dirty="0"/>
              <a:t> manages objects on the worker nodes</a:t>
            </a:r>
          </a:p>
          <a:p>
            <a:pPr>
              <a:spcBef>
                <a:spcPts val="1200"/>
              </a:spcBef>
            </a:pPr>
            <a:r>
              <a:rPr lang="en-US" sz="2800" dirty="0"/>
              <a:t>The entire lifecycle state of the Pod is stored in the </a:t>
            </a:r>
            <a:r>
              <a:rPr lang="en-US" sz="2800" dirty="0" err="1"/>
              <a:t>Etcd</a:t>
            </a:r>
            <a:r>
              <a:rPr lang="en-US" sz="2800" dirty="0"/>
              <a:t> store</a:t>
            </a:r>
          </a:p>
        </p:txBody>
      </p:sp>
    </p:spTree>
    <p:extLst>
      <p:ext uri="{BB962C8B-B14F-4D97-AF65-F5344CB8AC3E}">
        <p14:creationId xmlns:p14="http://schemas.microsoft.com/office/powerpoint/2010/main" val="32368723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7" idx="2"/>
            <a:endCxn id="8" idx="0"/>
          </p:cNvCxnSpPr>
          <p:nvPr/>
        </p:nvCxnSpPr>
        <p:spPr>
          <a:xfrm flipH="1">
            <a:off x="1414626" y="1997225"/>
            <a:ext cx="3242" cy="123020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6B8C659-5DA5-4324-874D-F6728A3993FA}"/>
              </a:ext>
            </a:extLst>
          </p:cNvPr>
          <p:cNvSpPr txBox="1"/>
          <p:nvPr/>
        </p:nvSpPr>
        <p:spPr>
          <a:xfrm>
            <a:off x="1414626" y="1984212"/>
            <a:ext cx="4045940"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Instruct the Master node to provision </a:t>
            </a:r>
            <a:r>
              <a:rPr kumimoji="0" lang="tr-TR" sz="1600" b="0" i="0" u="none" strike="noStrike" kern="1200" cap="none" spc="0" normalizeH="0" baseline="0" noProof="0" dirty="0">
                <a:ln>
                  <a:noFill/>
                </a:ln>
                <a:solidFill>
                  <a:srgbClr val="000000"/>
                </a:solidFill>
                <a:effectLst/>
                <a:uLnTx/>
                <a:uFillTx/>
                <a:latin typeface="Segoe UI"/>
                <a:ea typeface="+mn-ea"/>
                <a:cs typeface="+mn-cs"/>
              </a:rPr>
              <a:t>2 replicas of a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cxnSp>
        <p:nvCxnSpPr>
          <p:cNvPr id="46" name="Straight Arrow Connector 45">
            <a:extLst>
              <a:ext uri="{FF2B5EF4-FFF2-40B4-BE49-F238E27FC236}">
                <a16:creationId xmlns:a16="http://schemas.microsoft.com/office/drawing/2014/main" id="{77B803FA-4F01-43E0-97B0-B62985C7037B}"/>
              </a:ext>
            </a:extLst>
          </p:cNvPr>
          <p:cNvCxnSpPr>
            <a:cxnSpLocks/>
            <a:stCxn id="8" idx="2"/>
          </p:cNvCxnSpPr>
          <p:nvPr/>
        </p:nvCxnSpPr>
        <p:spPr>
          <a:xfrm>
            <a:off x="1414626" y="3901750"/>
            <a:ext cx="1927376" cy="161203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2B02151-D633-4365-A123-F6A3D8A61EC6}"/>
              </a:ext>
            </a:extLst>
          </p:cNvPr>
          <p:cNvSpPr txBox="1"/>
          <p:nvPr/>
        </p:nvSpPr>
        <p:spPr>
          <a:xfrm>
            <a:off x="1279374" y="4712644"/>
            <a:ext cx="1984194"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Store pod spec</a:t>
            </a:r>
            <a:r>
              <a:rPr kumimoji="0" lang="en-US" sz="1600" b="0" i="0" u="none" strike="noStrike" kern="1200" cap="none" spc="0" normalizeH="0" baseline="0" noProof="0" dirty="0" err="1">
                <a:ln>
                  <a:noFill/>
                </a:ln>
                <a:solidFill>
                  <a:srgbClr val="000000"/>
                </a:solidFill>
                <a:effectLst/>
                <a:uLnTx/>
                <a:uFillTx/>
                <a:latin typeface="Segoe UI"/>
                <a:ea typeface="+mn-ea"/>
                <a:cs typeface="+mn-cs"/>
              </a:rPr>
              <a:t>ification</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Tree>
    <p:extLst>
      <p:ext uri="{BB962C8B-B14F-4D97-AF65-F5344CB8AC3E}">
        <p14:creationId xmlns:p14="http://schemas.microsoft.com/office/powerpoint/2010/main" val="1493823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par>
                                <p:cTn id="15" presetID="10"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0" idx="2"/>
          </p:cNvCxnSpPr>
          <p:nvPr/>
        </p:nvCxnSpPr>
        <p:spPr>
          <a:xfrm>
            <a:off x="4132407" y="4763453"/>
            <a:ext cx="0" cy="73077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167224" y="4694753"/>
            <a:ext cx="1832421"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Assign</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a node for each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970379" y="5815773"/>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1. Pod = Worker Node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2. Pod = Worker Node 2</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4430371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5693263" y="1855035"/>
            <a:ext cx="1747368" cy="14034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The </a:t>
            </a:r>
            <a:r>
              <a:rPr kumimoji="0" lang="tr-TR" sz="1600" b="0" i="0" u="none" strike="noStrike" kern="1200" cap="none" spc="0" normalizeH="0" baseline="0" noProof="0" dirty="0">
                <a:ln>
                  <a:noFill/>
                </a:ln>
                <a:solidFill>
                  <a:srgbClr val="000000"/>
                </a:solidFill>
                <a:effectLst/>
                <a:uLnTx/>
                <a:uFillTx/>
                <a:latin typeface="Segoe UI"/>
                <a:ea typeface="+mn-ea"/>
                <a:cs typeface="+mn-cs"/>
              </a:rPr>
              <a:t>Kubelet</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check </a:t>
            </a:r>
            <a:r>
              <a:rPr kumimoji="0" lang="en-US" sz="1600" b="0" i="0" u="none" strike="noStrike" kern="1200" cap="none" spc="0" normalizeH="0" baseline="0" noProof="0" dirty="0">
                <a:ln>
                  <a:noFill/>
                </a:ln>
                <a:solidFill>
                  <a:srgbClr val="000000"/>
                </a:solidFill>
                <a:effectLst/>
                <a:uLnTx/>
                <a:uFillTx/>
                <a:latin typeface="Segoe UI"/>
                <a:ea typeface="+mn-ea"/>
                <a:cs typeface="+mn-cs"/>
              </a:rPr>
              <a:t>if </a:t>
            </a:r>
            <a:r>
              <a:rPr kumimoji="0" lang="tr-TR" sz="1600" b="0" i="0" u="none" strike="noStrike" kern="1200" cap="none" spc="0" normalizeH="0" baseline="0" noProof="0" dirty="0">
                <a:ln>
                  <a:noFill/>
                </a:ln>
                <a:solidFill>
                  <a:srgbClr val="000000"/>
                </a:solidFill>
                <a:effectLst/>
                <a:uLnTx/>
                <a:uFillTx/>
                <a:latin typeface="Segoe UI"/>
                <a:ea typeface="+mn-ea"/>
                <a:cs typeface="+mn-cs"/>
              </a:rPr>
              <a:t>there are pods assigned and starts them</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38" idx="1"/>
          </p:cNvCxnSpPr>
          <p:nvPr/>
        </p:nvCxnSpPr>
        <p:spPr>
          <a:xfrm flipH="1">
            <a:off x="5607124" y="2321073"/>
            <a:ext cx="2045117" cy="3380087"/>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DF16B4-BC7A-48DA-9651-A504E4A212FE}"/>
              </a:ext>
            </a:extLst>
          </p:cNvPr>
          <p:cNvCxnSpPr>
            <a:cxnSpLocks/>
          </p:cNvCxnSpPr>
          <p:nvPr/>
        </p:nvCxnSpPr>
        <p:spPr>
          <a:xfrm flipH="1">
            <a:off x="5653752" y="5030865"/>
            <a:ext cx="2063721" cy="840902"/>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B610C23-2679-4F5C-8469-0B81B437CCF4}"/>
              </a:ext>
            </a:extLst>
          </p:cNvPr>
          <p:cNvCxnSpPr>
            <a:cxnSpLocks/>
            <a:stCxn id="64" idx="2"/>
            <a:endCxn id="45" idx="0"/>
          </p:cNvCxnSpPr>
          <p:nvPr/>
        </p:nvCxnSpPr>
        <p:spPr>
          <a:xfrm>
            <a:off x="8600694" y="5209371"/>
            <a:ext cx="22684" cy="49178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38" idx="2"/>
            <a:endCxn id="58" idx="0"/>
          </p:cNvCxnSpPr>
          <p:nvPr/>
        </p:nvCxnSpPr>
        <p:spPr>
          <a:xfrm>
            <a:off x="8534726" y="2499579"/>
            <a:ext cx="18080" cy="46550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84054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447206" y="1438156"/>
            <a:ext cx="2620612" cy="11818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Kube-controller-manager ensures </a:t>
            </a:r>
            <a:r>
              <a:rPr kumimoji="0" lang="en-US" sz="1600" b="0" i="0" u="none" strike="noStrike" kern="1200" cap="none" spc="0" normalizeH="0" baseline="0" noProof="0" dirty="0">
                <a:ln>
                  <a:noFill/>
                </a:ln>
                <a:solidFill>
                  <a:srgbClr val="000000"/>
                </a:solidFill>
                <a:effectLst/>
                <a:uLnTx/>
                <a:uFillTx/>
                <a:latin typeface="Segoe UI"/>
                <a:ea typeface="+mn-ea"/>
                <a:cs typeface="+mn-cs"/>
              </a:rPr>
              <a:t>the correct number of pods</a:t>
            </a:r>
            <a:r>
              <a:rPr kumimoji="0" lang="tr-TR" sz="1600" b="0" i="0" u="none" strike="noStrike" kern="1200" cap="none" spc="0" normalizeH="0" baseline="0" noProof="0" dirty="0">
                <a:ln>
                  <a:noFill/>
                </a:ln>
                <a:solidFill>
                  <a:srgbClr val="000000"/>
                </a:solidFill>
                <a:effectLst/>
                <a:uLnTx/>
                <a:uFillTx/>
                <a:latin typeface="Segoe UI"/>
                <a:ea typeface="+mn-ea"/>
                <a:cs typeface="+mn-cs"/>
              </a:rPr>
              <a:t> is running in the cluster</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40" name="Straight Arrow Connector 39">
            <a:extLst>
              <a:ext uri="{FF2B5EF4-FFF2-40B4-BE49-F238E27FC236}">
                <a16:creationId xmlns:a16="http://schemas.microsoft.com/office/drawing/2014/main" id="{DB610C23-2679-4F5C-8469-0B81B437CCF4}"/>
              </a:ext>
            </a:extLst>
          </p:cNvPr>
          <p:cNvCxnSpPr>
            <a:cxnSpLocks/>
            <a:stCxn id="9" idx="3"/>
            <a:endCxn id="64" idx="1"/>
          </p:cNvCxnSpPr>
          <p:nvPr/>
        </p:nvCxnSpPr>
        <p:spPr>
          <a:xfrm>
            <a:off x="5153354" y="3556956"/>
            <a:ext cx="2564855" cy="14739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9" idx="3"/>
            <a:endCxn id="38" idx="1"/>
          </p:cNvCxnSpPr>
          <p:nvPr/>
        </p:nvCxnSpPr>
        <p:spPr>
          <a:xfrm flipV="1">
            <a:off x="5153354" y="2321073"/>
            <a:ext cx="2498887" cy="1235883"/>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6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Replica Sets?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4637" y="1209673"/>
            <a:ext cx="11887200" cy="5035225"/>
          </a:xfrm>
        </p:spPr>
        <p:txBody>
          <a:bodyPr/>
          <a:lstStyle/>
          <a:p>
            <a:r>
              <a:rPr lang="en-US" sz="2800" dirty="0"/>
              <a:t>A Pod is essentially a one-off singleton instance</a:t>
            </a:r>
          </a:p>
          <a:p>
            <a:r>
              <a:rPr lang="en-US" sz="2800" b="1" dirty="0">
                <a:solidFill>
                  <a:schemeClr val="accent3"/>
                </a:solidFill>
              </a:rPr>
              <a:t>Replica Sets </a:t>
            </a:r>
            <a:r>
              <a:rPr lang="en-US" sz="2800" dirty="0"/>
              <a:t>are a Kubernetes object that manage Pods</a:t>
            </a:r>
          </a:p>
          <a:p>
            <a:pPr lvl="1">
              <a:spcBef>
                <a:spcPts val="1200"/>
              </a:spcBef>
            </a:pPr>
            <a:r>
              <a:rPr lang="en-US" dirty="0"/>
              <a:t>Redundancy – allow for failure </a:t>
            </a:r>
          </a:p>
          <a:p>
            <a:pPr lvl="1"/>
            <a:r>
              <a:rPr lang="en-US" dirty="0"/>
              <a:t>Scale – allow for more requests to be processed</a:t>
            </a:r>
          </a:p>
          <a:p>
            <a:r>
              <a:rPr lang="en-US" sz="2800" dirty="0"/>
              <a:t>They monitor the cluster and ensure the desired number of Pods are correctly running</a:t>
            </a:r>
          </a:p>
          <a:p>
            <a:pPr lvl="1">
              <a:spcBef>
                <a:spcPts val="1200"/>
              </a:spcBef>
            </a:pPr>
            <a:r>
              <a:rPr lang="en-US" dirty="0"/>
              <a:t>If no Pods are provisioned, the Replica Set Controller will schedule them</a:t>
            </a:r>
          </a:p>
          <a:p>
            <a:pPr lvl="1">
              <a:spcBef>
                <a:spcPts val="600"/>
              </a:spcBef>
            </a:pPr>
            <a:r>
              <a:rPr lang="en-US" dirty="0"/>
              <a:t>If actual count drops below the desired, the controller will schedule replacements</a:t>
            </a:r>
          </a:p>
          <a:p>
            <a:pPr lvl="1">
              <a:spcBef>
                <a:spcPts val="600"/>
              </a:spcBef>
            </a:pPr>
            <a:r>
              <a:rPr lang="en-US" dirty="0"/>
              <a:t>If you exceed the desired count, the controller will destroy them</a:t>
            </a:r>
          </a:p>
          <a:p>
            <a:pPr>
              <a:spcBef>
                <a:spcPts val="1200"/>
              </a:spcBef>
            </a:pPr>
            <a:r>
              <a:rPr lang="en-US" sz="2800" dirty="0"/>
              <a:t>Replica sets are created by and managed through Kubernetes Deployment objects</a:t>
            </a:r>
            <a:endParaRPr lang="en-US" dirty="0"/>
          </a:p>
        </p:txBody>
      </p:sp>
      <p:sp>
        <p:nvSpPr>
          <p:cNvPr id="21" name="Oval 20">
            <a:extLst>
              <a:ext uri="{FF2B5EF4-FFF2-40B4-BE49-F238E27FC236}">
                <a16:creationId xmlns:a16="http://schemas.microsoft.com/office/drawing/2014/main" id="{672B32DB-921C-4D8D-BB6C-317A8CCA6EAD}"/>
              </a:ext>
            </a:extLst>
          </p:cNvPr>
          <p:cNvSpPr/>
          <p:nvPr/>
        </p:nvSpPr>
        <p:spPr bwMode="auto">
          <a:xfrm>
            <a:off x="9858375" y="115026"/>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151D969C-F382-4926-ABC3-536A969697DE}"/>
              </a:ext>
            </a:extLst>
          </p:cNvPr>
          <p:cNvSpPr/>
          <p:nvPr/>
        </p:nvSpPr>
        <p:spPr bwMode="auto">
          <a:xfrm>
            <a:off x="10037424" y="678320"/>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6A98B518-CE76-47A2-9B05-110318134C72}"/>
              </a:ext>
            </a:extLst>
          </p:cNvPr>
          <p:cNvSpPr txBox="1"/>
          <p:nvPr/>
        </p:nvSpPr>
        <p:spPr>
          <a:xfrm>
            <a:off x="9808368" y="215452"/>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20491270-1C2A-43DD-B39C-83AC30743B72}"/>
              </a:ext>
            </a:extLst>
          </p:cNvPr>
          <p:cNvSpPr txBox="1"/>
          <p:nvPr/>
        </p:nvSpPr>
        <p:spPr>
          <a:xfrm>
            <a:off x="9808368" y="692608"/>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3C1AEE0B-3DBF-4BD6-A9AB-ACF67E1BAAE8}"/>
              </a:ext>
            </a:extLst>
          </p:cNvPr>
          <p:cNvSpPr/>
          <p:nvPr/>
        </p:nvSpPr>
        <p:spPr bwMode="auto">
          <a:xfrm>
            <a:off x="10200829" y="1121417"/>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583A3590-B310-43B3-9D2E-24811C4F6CC9}"/>
              </a:ext>
            </a:extLst>
          </p:cNvPr>
          <p:cNvSpPr txBox="1"/>
          <p:nvPr/>
        </p:nvSpPr>
        <p:spPr>
          <a:xfrm>
            <a:off x="9711544" y="1149993"/>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F9619ED2-14D9-41CE-A75A-39A7F420FE63}"/>
              </a:ext>
            </a:extLst>
          </p:cNvPr>
          <p:cNvSpPr/>
          <p:nvPr/>
        </p:nvSpPr>
        <p:spPr bwMode="auto">
          <a:xfrm>
            <a:off x="10368735" y="1580553"/>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EA31BE2F-019D-438E-AA07-867BD73FB067}"/>
              </a:ext>
            </a:extLst>
          </p:cNvPr>
          <p:cNvSpPr txBox="1"/>
          <p:nvPr/>
        </p:nvSpPr>
        <p:spPr>
          <a:xfrm>
            <a:off x="9808369" y="1600533"/>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241733503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Deployments?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979825"/>
          </a:xfrm>
        </p:spPr>
        <p:txBody>
          <a:bodyPr/>
          <a:lstStyle/>
          <a:p>
            <a:r>
              <a:rPr lang="en-US" sz="2800" dirty="0"/>
              <a:t>A deployment defines the lifecycle of an application</a:t>
            </a:r>
          </a:p>
          <a:p>
            <a:pPr lvl="1"/>
            <a:r>
              <a:rPr lang="en-US" dirty="0"/>
              <a:t>Is made up of pods</a:t>
            </a:r>
          </a:p>
          <a:p>
            <a:pPr lvl="1"/>
            <a:r>
              <a:rPr lang="en-US" dirty="0"/>
              <a:t>Controls Replica Sets</a:t>
            </a:r>
          </a:p>
          <a:p>
            <a:pPr lvl="1"/>
            <a:r>
              <a:rPr lang="en-US" dirty="0"/>
              <a:t>Includes the functionality to update the desired state</a:t>
            </a:r>
          </a:p>
          <a:p>
            <a:pPr lvl="1"/>
            <a:r>
              <a:rPr lang="en-US" dirty="0"/>
              <a:t>Rolling updates are included</a:t>
            </a:r>
          </a:p>
          <a:p>
            <a:pPr lvl="1"/>
            <a:r>
              <a:rPr lang="en-US" dirty="0"/>
              <a:t>Provides fine-grained control over how and when a new pod version is rolled out as well as rolled back to a previous state</a:t>
            </a:r>
          </a:p>
          <a:p>
            <a:pPr lvl="1"/>
            <a:endParaRPr lang="en-US" dirty="0"/>
          </a:p>
          <a:p>
            <a:r>
              <a:rPr lang="en-US" sz="2800" dirty="0"/>
              <a:t>With a deployment, you can declaratively state how many instances of your pod you would like, you can define rollout strategies, gain self-healing behavior, and much more. This provides a scalable platform to deploy your application.</a:t>
            </a:r>
            <a:endParaRPr lang="en-US" dirty="0"/>
          </a:p>
        </p:txBody>
      </p:sp>
      <p:sp>
        <p:nvSpPr>
          <p:cNvPr id="21" name="Oval 20">
            <a:extLst>
              <a:ext uri="{FF2B5EF4-FFF2-40B4-BE49-F238E27FC236}">
                <a16:creationId xmlns:a16="http://schemas.microsoft.com/office/drawing/2014/main" id="{8A43BFB4-CAC5-40AD-AE8F-B89D5BA97F46}"/>
              </a:ext>
            </a:extLst>
          </p:cNvPr>
          <p:cNvSpPr/>
          <p:nvPr/>
        </p:nvSpPr>
        <p:spPr bwMode="auto">
          <a:xfrm>
            <a:off x="9858374" y="100014"/>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AD606967-6329-40D0-91E8-F94935545C9F}"/>
              </a:ext>
            </a:extLst>
          </p:cNvPr>
          <p:cNvSpPr/>
          <p:nvPr/>
        </p:nvSpPr>
        <p:spPr bwMode="auto">
          <a:xfrm>
            <a:off x="10037423" y="663308"/>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4EAEFFF1-2B49-402E-935F-610A7DC732C4}"/>
              </a:ext>
            </a:extLst>
          </p:cNvPr>
          <p:cNvSpPr txBox="1"/>
          <p:nvPr/>
        </p:nvSpPr>
        <p:spPr>
          <a:xfrm>
            <a:off x="9808367" y="200440"/>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FC8F19AB-0029-4001-A610-A40FAA60DB17}"/>
              </a:ext>
            </a:extLst>
          </p:cNvPr>
          <p:cNvSpPr txBox="1"/>
          <p:nvPr/>
        </p:nvSpPr>
        <p:spPr>
          <a:xfrm>
            <a:off x="9808367" y="677596"/>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8D191D75-BEE4-4DF1-B609-3A1CC73CC273}"/>
              </a:ext>
            </a:extLst>
          </p:cNvPr>
          <p:cNvSpPr/>
          <p:nvPr/>
        </p:nvSpPr>
        <p:spPr bwMode="auto">
          <a:xfrm>
            <a:off x="10200828" y="1106405"/>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705A2621-F9D8-4774-839A-81E190F27821}"/>
              </a:ext>
            </a:extLst>
          </p:cNvPr>
          <p:cNvSpPr txBox="1"/>
          <p:nvPr/>
        </p:nvSpPr>
        <p:spPr>
          <a:xfrm>
            <a:off x="9711543" y="1134981"/>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8251A76F-CBDA-4301-A990-4E1339E9B1B1}"/>
              </a:ext>
            </a:extLst>
          </p:cNvPr>
          <p:cNvSpPr/>
          <p:nvPr/>
        </p:nvSpPr>
        <p:spPr bwMode="auto">
          <a:xfrm>
            <a:off x="10368734" y="1565541"/>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B272B8FB-95DC-4AB0-8648-AB21255CE651}"/>
              </a:ext>
            </a:extLst>
          </p:cNvPr>
          <p:cNvSpPr txBox="1"/>
          <p:nvPr/>
        </p:nvSpPr>
        <p:spPr>
          <a:xfrm>
            <a:off x="9808368" y="1585521"/>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341470815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ea typeface="+mj-lt"/>
                <a:cs typeface="Segoe UI"/>
              </a:rPr>
              <a:t>Azure Kubernetes Engine</a:t>
            </a:r>
            <a:endParaRPr lang="en-US">
              <a:solidFill>
                <a:schemeClr val="accent3"/>
              </a:solidFill>
              <a:cs typeface="Segoe UI"/>
            </a:endParaRPr>
          </a:p>
        </p:txBody>
      </p:sp>
      <p:sp>
        <p:nvSpPr>
          <p:cNvPr id="11" name="Text Placeholder 4">
            <a:extLst>
              <a:ext uri="{FF2B5EF4-FFF2-40B4-BE49-F238E27FC236}">
                <a16:creationId xmlns:a16="http://schemas.microsoft.com/office/drawing/2014/main" id="{8DCF5E23-503A-4417-88B0-1D2BA0ACD135}"/>
              </a:ext>
            </a:extLst>
          </p:cNvPr>
          <p:cNvSpPr txBox="1">
            <a:spLocks/>
          </p:cNvSpPr>
          <p:nvPr/>
        </p:nvSpPr>
        <p:spPr>
          <a:xfrm>
            <a:off x="565933" y="937824"/>
            <a:ext cx="11306370" cy="4561747"/>
          </a:xfrm>
          <a:prstGeom prst="rect">
            <a:avLst/>
          </a:prstGeom>
        </p:spPr>
        <p:txBody>
          <a:bodyPr lIns="91440" tIns="45720" rIns="91440" bIns="45720" anchor="t"/>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Easiest way to provision a self-managed Kubernetes cluster on Azure</a:t>
            </a:r>
            <a:br>
              <a:rPr lang="en-US" sz="3200" dirty="0">
                <a:ea typeface="+mj-lt"/>
                <a:cs typeface="+mj-lt"/>
              </a:rPr>
            </a:b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Leverages Azure Resource Manager (ARM), to help you create, destroy and maintain clusters provisioned with basic IaaS resources in Azure</a:t>
            </a:r>
          </a:p>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Allows you to customize Deployments </a:t>
            </a:r>
          </a:p>
          <a:p>
            <a:pPr marL="751840" lvl="1" indent="-285750">
              <a:lnSpc>
                <a:spcPct val="100000"/>
              </a:lnSpc>
              <a:spcBef>
                <a:spcPts val="0"/>
              </a:spcBef>
              <a:buFont typeface="Arial,Sans-Serif" pitchFamily="34" charset="0"/>
            </a:pPr>
            <a:r>
              <a:rPr lang="en-US" sz="3200" dirty="0">
                <a:latin typeface="+mj-lt"/>
                <a:ea typeface="+mj-lt"/>
                <a:cs typeface="+mj-lt"/>
              </a:rPr>
              <a:t>Deploying into existing virtual networks</a:t>
            </a:r>
          </a:p>
          <a:p>
            <a:pPr marL="751840" lvl="1" indent="-285750">
              <a:lnSpc>
                <a:spcPct val="100000"/>
              </a:lnSpc>
              <a:spcBef>
                <a:spcPts val="0"/>
              </a:spcBef>
              <a:buFont typeface="Arial,Sans-Serif" pitchFamily="34" charset="0"/>
            </a:pPr>
            <a:r>
              <a:rPr lang="en-US" sz="3200" dirty="0">
                <a:latin typeface="+mj-lt"/>
                <a:ea typeface="+mj-lt"/>
                <a:cs typeface="+mj-lt"/>
              </a:rPr>
              <a:t>Utilizing multiple agent pools</a:t>
            </a:r>
            <a:endParaRPr lang="en-US" dirty="0"/>
          </a:p>
        </p:txBody>
      </p:sp>
      <p:sp>
        <p:nvSpPr>
          <p:cNvPr id="2" name="TextBox 1">
            <a:extLst>
              <a:ext uri="{FF2B5EF4-FFF2-40B4-BE49-F238E27FC236}">
                <a16:creationId xmlns:a16="http://schemas.microsoft.com/office/drawing/2014/main" id="{AA5B7AE4-5555-43B5-8B2F-D01A2566D1D2}"/>
              </a:ext>
            </a:extLst>
          </p:cNvPr>
          <p:cNvSpPr txBox="1"/>
          <p:nvPr/>
        </p:nvSpPr>
        <p:spPr>
          <a:xfrm>
            <a:off x="1668901" y="745453"/>
            <a:ext cx="8193169" cy="578347"/>
          </a:xfrm>
          <a:prstGeom prst="rect">
            <a:avLst/>
          </a:prstGeom>
          <a:noFill/>
        </p:spPr>
        <p:txBody>
          <a:bodyPr wrap="square" lIns="149217" tIns="149217" rIns="149217" bIns="149217" rtlCol="0">
            <a:spAutoFit/>
          </a:bodyPr>
          <a:lstStyle/>
          <a:p>
            <a:pPr lvl="0" algn="ctr">
              <a:lnSpc>
                <a:spcPct val="90000"/>
              </a:lnSpc>
              <a:spcAft>
                <a:spcPts val="340"/>
              </a:spcAft>
              <a:defRPr/>
            </a:pPr>
            <a:r>
              <a:rPr lang="en-US" sz="2000"/>
              <a:t>Open source: </a:t>
            </a:r>
            <a:r>
              <a:rPr lang="en-US" sz="2000">
                <a:hlinkClick r:id="rId3"/>
              </a:rPr>
              <a:t>https://github.com/Azure/aks-engine</a:t>
            </a:r>
            <a:endParaRPr lang="en-US" sz="2000"/>
          </a:p>
        </p:txBody>
      </p:sp>
    </p:spTree>
    <p:extLst>
      <p:ext uri="{BB962C8B-B14F-4D97-AF65-F5344CB8AC3E}">
        <p14:creationId xmlns:p14="http://schemas.microsoft.com/office/powerpoint/2010/main" val="170144200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dirty="0">
                <a:solidFill>
                  <a:schemeClr val="accent3"/>
                </a:solidFill>
                <a:cs typeface="Segoe UI"/>
              </a:rPr>
              <a:t>Azure Kubernetes </a:t>
            </a:r>
            <a:r>
              <a:rPr lang="en-US">
                <a:solidFill>
                  <a:schemeClr val="accent3"/>
                </a:solidFill>
                <a:cs typeface="Segoe UI"/>
              </a:rPr>
              <a:t>Service</a:t>
            </a:r>
            <a:endParaRPr lang="en-US">
              <a:solidFill>
                <a:schemeClr val="accent3"/>
              </a:solidFill>
            </a:endParaRPr>
          </a:p>
        </p:txBody>
      </p:sp>
      <p:sp>
        <p:nvSpPr>
          <p:cNvPr id="41" name="Oval 40">
            <a:extLst>
              <a:ext uri="{FF2B5EF4-FFF2-40B4-BE49-F238E27FC236}">
                <a16:creationId xmlns:a16="http://schemas.microsoft.com/office/drawing/2014/main" id="{978EF6F5-3213-4A2C-88C0-608447EEEC1C}"/>
              </a:ext>
            </a:extLst>
          </p:cNvPr>
          <p:cNvSpPr/>
          <p:nvPr/>
        </p:nvSpPr>
        <p:spPr bwMode="auto">
          <a:xfrm rot="16200000">
            <a:off x="8926256" y="1907093"/>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43" name="TextBox 42">
            <a:extLst>
              <a:ext uri="{FF2B5EF4-FFF2-40B4-BE49-F238E27FC236}">
                <a16:creationId xmlns:a16="http://schemas.microsoft.com/office/drawing/2014/main" id="{33AD2B8B-A766-4A8A-834C-5788E9CF8D55}"/>
              </a:ext>
            </a:extLst>
          </p:cNvPr>
          <p:cNvSpPr txBox="1"/>
          <p:nvPr/>
        </p:nvSpPr>
        <p:spPr>
          <a:xfrm>
            <a:off x="1841114" y="2581002"/>
            <a:ext cx="2377848"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Deploy and manage Kubernetes with ease </a:t>
            </a:r>
          </a:p>
        </p:txBody>
      </p:sp>
      <p:sp>
        <p:nvSpPr>
          <p:cNvPr id="45" name="TextBox 44">
            <a:extLst>
              <a:ext uri="{FF2B5EF4-FFF2-40B4-BE49-F238E27FC236}">
                <a16:creationId xmlns:a16="http://schemas.microsoft.com/office/drawing/2014/main" id="{8E9AE1B8-8B57-459E-B94A-58EB42A438A9}"/>
              </a:ext>
            </a:extLst>
          </p:cNvPr>
          <p:cNvSpPr txBox="1"/>
          <p:nvPr/>
        </p:nvSpPr>
        <p:spPr>
          <a:xfrm>
            <a:off x="4827108" y="2581002"/>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Scale and run applications with confidence </a:t>
            </a:r>
          </a:p>
        </p:txBody>
      </p:sp>
      <p:sp>
        <p:nvSpPr>
          <p:cNvPr id="47" name="TextBox 46">
            <a:extLst>
              <a:ext uri="{FF2B5EF4-FFF2-40B4-BE49-F238E27FC236}">
                <a16:creationId xmlns:a16="http://schemas.microsoft.com/office/drawing/2014/main" id="{FBD81CA4-76E9-462E-B7BD-B4AC9E810BFC}"/>
              </a:ext>
            </a:extLst>
          </p:cNvPr>
          <p:cNvSpPr txBox="1"/>
          <p:nvPr/>
        </p:nvSpPr>
        <p:spPr>
          <a:xfrm>
            <a:off x="7886591" y="2575088"/>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Secure your Kubernetes environment</a:t>
            </a:r>
          </a:p>
        </p:txBody>
      </p:sp>
      <p:sp>
        <p:nvSpPr>
          <p:cNvPr id="49" name="TextBox 48">
            <a:extLst>
              <a:ext uri="{FF2B5EF4-FFF2-40B4-BE49-F238E27FC236}">
                <a16:creationId xmlns:a16="http://schemas.microsoft.com/office/drawing/2014/main" id="{3C936EC2-A783-4587-86C4-DFEEFEB2E582}"/>
              </a:ext>
            </a:extLst>
          </p:cNvPr>
          <p:cNvSpPr txBox="1"/>
          <p:nvPr/>
        </p:nvSpPr>
        <p:spPr>
          <a:xfrm>
            <a:off x="1549641" y="5078530"/>
            <a:ext cx="296079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Accelerate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containerized application development  </a:t>
            </a:r>
          </a:p>
        </p:txBody>
      </p:sp>
      <p:sp>
        <p:nvSpPr>
          <p:cNvPr id="51" name="TextBox 50">
            <a:extLst>
              <a:ext uri="{FF2B5EF4-FFF2-40B4-BE49-F238E27FC236}">
                <a16:creationId xmlns:a16="http://schemas.microsoft.com/office/drawing/2014/main" id="{B53C31CB-9E4D-46E8-B402-6CCEF273CD60}"/>
              </a:ext>
            </a:extLst>
          </p:cNvPr>
          <p:cNvSpPr txBox="1"/>
          <p:nvPr/>
        </p:nvSpPr>
        <p:spPr>
          <a:xfrm>
            <a:off x="4878096" y="5078530"/>
            <a:ext cx="264083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Work how you want with open-source tools &amp; APIs </a:t>
            </a:r>
          </a:p>
        </p:txBody>
      </p:sp>
      <p:sp>
        <p:nvSpPr>
          <p:cNvPr id="53" name="TextBox 52">
            <a:extLst>
              <a:ext uri="{FF2B5EF4-FFF2-40B4-BE49-F238E27FC236}">
                <a16:creationId xmlns:a16="http://schemas.microsoft.com/office/drawing/2014/main" id="{43F3A0B6-A0FC-4639-8FC0-B24C28A10C7A}"/>
              </a:ext>
            </a:extLst>
          </p:cNvPr>
          <p:cNvSpPr txBox="1"/>
          <p:nvPr/>
        </p:nvSpPr>
        <p:spPr>
          <a:xfrm>
            <a:off x="8390905" y="5072616"/>
            <a:ext cx="1734182"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Set up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CI/CD in a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few clicks</a:t>
            </a:r>
          </a:p>
        </p:txBody>
      </p:sp>
      <p:sp>
        <p:nvSpPr>
          <p:cNvPr id="55" name="Oval 54">
            <a:extLst>
              <a:ext uri="{FF2B5EF4-FFF2-40B4-BE49-F238E27FC236}">
                <a16:creationId xmlns:a16="http://schemas.microsoft.com/office/drawing/2014/main" id="{2136405C-DA7F-4496-B5CA-054BDBF2E036}"/>
              </a:ext>
            </a:extLst>
          </p:cNvPr>
          <p:cNvSpPr/>
          <p:nvPr/>
        </p:nvSpPr>
        <p:spPr bwMode="auto">
          <a:xfrm rot="16200000">
            <a:off x="2698298"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7" name="Oval 56">
            <a:extLst>
              <a:ext uri="{FF2B5EF4-FFF2-40B4-BE49-F238E27FC236}">
                <a16:creationId xmlns:a16="http://schemas.microsoft.com/office/drawing/2014/main" id="{2D4664AD-B631-41C3-B320-CD244AFF727B}"/>
              </a:ext>
            </a:extLst>
          </p:cNvPr>
          <p:cNvSpPr/>
          <p:nvPr/>
        </p:nvSpPr>
        <p:spPr bwMode="auto">
          <a:xfrm rot="16200000">
            <a:off x="5866774"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9" name="Oval 58">
            <a:extLst>
              <a:ext uri="{FF2B5EF4-FFF2-40B4-BE49-F238E27FC236}">
                <a16:creationId xmlns:a16="http://schemas.microsoft.com/office/drawing/2014/main" id="{3B63AB95-D758-4454-9D7C-16A6DC17B668}"/>
              </a:ext>
            </a:extLst>
          </p:cNvPr>
          <p:cNvSpPr/>
          <p:nvPr/>
        </p:nvSpPr>
        <p:spPr bwMode="auto">
          <a:xfrm rot="16200000">
            <a:off x="8926256"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1" name="Oval 60">
            <a:extLst>
              <a:ext uri="{FF2B5EF4-FFF2-40B4-BE49-F238E27FC236}">
                <a16:creationId xmlns:a16="http://schemas.microsoft.com/office/drawing/2014/main" id="{52DF6E24-4201-4738-82B7-3E632DD2A8B8}"/>
              </a:ext>
            </a:extLst>
          </p:cNvPr>
          <p:cNvSpPr/>
          <p:nvPr/>
        </p:nvSpPr>
        <p:spPr bwMode="auto">
          <a:xfrm rot="16200000">
            <a:off x="2698298"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3" name="Oval 62">
            <a:extLst>
              <a:ext uri="{FF2B5EF4-FFF2-40B4-BE49-F238E27FC236}">
                <a16:creationId xmlns:a16="http://schemas.microsoft.com/office/drawing/2014/main" id="{6265E016-953B-463E-AFDF-26A40DA5DF24}"/>
              </a:ext>
            </a:extLst>
          </p:cNvPr>
          <p:cNvSpPr/>
          <p:nvPr/>
        </p:nvSpPr>
        <p:spPr bwMode="auto">
          <a:xfrm rot="16200000">
            <a:off x="5866773"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5" name="3D" title="Icon of a 3D box with square points on each corner">
            <a:extLst>
              <a:ext uri="{FF2B5EF4-FFF2-40B4-BE49-F238E27FC236}">
                <a16:creationId xmlns:a16="http://schemas.microsoft.com/office/drawing/2014/main" id="{20E2AD1E-0B6F-4C65-AFB2-E98C5794D8A0}"/>
              </a:ext>
            </a:extLst>
          </p:cNvPr>
          <p:cNvSpPr>
            <a:spLocks noChangeAspect="1" noEditPoints="1"/>
          </p:cNvSpPr>
          <p:nvPr/>
        </p:nvSpPr>
        <p:spPr bwMode="auto">
          <a:xfrm>
            <a:off x="2859009" y="4407446"/>
            <a:ext cx="342059" cy="365760"/>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MiniExpand_E93A" title="Icon of a rectangle on the lower-left inside a larger rectangle with an arrow pointed to the upper-right corner">
            <a:extLst>
              <a:ext uri="{FF2B5EF4-FFF2-40B4-BE49-F238E27FC236}">
                <a16:creationId xmlns:a16="http://schemas.microsoft.com/office/drawing/2014/main" id="{559E6322-7B91-4099-831B-E61F6A4AA927}"/>
              </a:ext>
            </a:extLst>
          </p:cNvPr>
          <p:cNvSpPr>
            <a:spLocks noChangeAspect="1" noEditPoints="1"/>
          </p:cNvSpPr>
          <p:nvPr/>
        </p:nvSpPr>
        <p:spPr bwMode="auto">
          <a:xfrm>
            <a:off x="6028380" y="2094820"/>
            <a:ext cx="340266" cy="288026"/>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69" name="shield_3" title="Icon of a shield with an exclamation point inside">
            <a:extLst>
              <a:ext uri="{FF2B5EF4-FFF2-40B4-BE49-F238E27FC236}">
                <a16:creationId xmlns:a16="http://schemas.microsoft.com/office/drawing/2014/main" id="{2C63D94F-1C3F-457B-A573-5ACD2FD4B4E8}"/>
              </a:ext>
            </a:extLst>
          </p:cNvPr>
          <p:cNvSpPr>
            <a:spLocks noChangeAspect="1" noEditPoints="1"/>
          </p:cNvSpPr>
          <p:nvPr/>
        </p:nvSpPr>
        <p:spPr bwMode="auto">
          <a:xfrm>
            <a:off x="9078835" y="20572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mouse" title="Icon of a computer mouse">
            <a:extLst>
              <a:ext uri="{FF2B5EF4-FFF2-40B4-BE49-F238E27FC236}">
                <a16:creationId xmlns:a16="http://schemas.microsoft.com/office/drawing/2014/main" id="{4F8E3C08-8D59-4F09-A90F-CEB969E7EF34}"/>
              </a:ext>
            </a:extLst>
          </p:cNvPr>
          <p:cNvSpPr>
            <a:spLocks noChangeAspect="1" noEditPoints="1"/>
          </p:cNvSpPr>
          <p:nvPr/>
        </p:nvSpPr>
        <p:spPr bwMode="auto">
          <a:xfrm>
            <a:off x="9132785" y="4407446"/>
            <a:ext cx="250423" cy="365760"/>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tool" title="Icon of a skrewdriver and wrench">
            <a:extLst>
              <a:ext uri="{FF2B5EF4-FFF2-40B4-BE49-F238E27FC236}">
                <a16:creationId xmlns:a16="http://schemas.microsoft.com/office/drawing/2014/main" id="{1D9F488D-5FAE-41AA-A0CF-20C7F255BDB7}"/>
              </a:ext>
            </a:extLst>
          </p:cNvPr>
          <p:cNvSpPr>
            <a:spLocks noChangeAspect="1" noEditPoints="1"/>
          </p:cNvSpPr>
          <p:nvPr/>
        </p:nvSpPr>
        <p:spPr bwMode="auto">
          <a:xfrm>
            <a:off x="6068682" y="4407446"/>
            <a:ext cx="259662" cy="365760"/>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75" name="Touchscreen" title="Icon of a closed hand with one finger touching a screen">
            <a:extLst>
              <a:ext uri="{FF2B5EF4-FFF2-40B4-BE49-F238E27FC236}">
                <a16:creationId xmlns:a16="http://schemas.microsoft.com/office/drawing/2014/main" id="{142496B7-1E79-4A44-99C8-D716B0DF3C8B}"/>
              </a:ext>
            </a:extLst>
          </p:cNvPr>
          <p:cNvSpPr>
            <a:spLocks noChangeAspect="1" noEditPoints="1"/>
          </p:cNvSpPr>
          <p:nvPr/>
        </p:nvSpPr>
        <p:spPr bwMode="auto">
          <a:xfrm>
            <a:off x="2834987" y="2055953"/>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79" name="TextBox 78">
            <a:extLst>
              <a:ext uri="{FF2B5EF4-FFF2-40B4-BE49-F238E27FC236}">
                <a16:creationId xmlns:a16="http://schemas.microsoft.com/office/drawing/2014/main" id="{A5A9EBE3-EFAA-441D-BBD7-DCF42757F5AA}"/>
              </a:ext>
            </a:extLst>
          </p:cNvPr>
          <p:cNvSpPr txBox="1"/>
          <p:nvPr/>
        </p:nvSpPr>
        <p:spPr>
          <a:xfrm>
            <a:off x="1780008" y="781433"/>
            <a:ext cx="8193169" cy="609125"/>
          </a:xfrm>
          <a:prstGeom prst="rect">
            <a:avLst/>
          </a:prstGeom>
          <a:noFill/>
        </p:spPr>
        <p:txBody>
          <a:bodyPr wrap="square" lIns="149217" tIns="149217" rIns="149217" bIns="149217" rtlCol="0">
            <a:spAutoFit/>
          </a:bodyPr>
          <a:lstStyle/>
          <a:p>
            <a:pPr marL="0" marR="0" lvl="0" indent="0"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Simplify the deployment, management, and operations of Kubernetes</a:t>
            </a:r>
          </a:p>
        </p:txBody>
      </p:sp>
    </p:spTree>
    <p:extLst>
      <p:ext uri="{BB962C8B-B14F-4D97-AF65-F5344CB8AC3E}">
        <p14:creationId xmlns:p14="http://schemas.microsoft.com/office/powerpoint/2010/main" val="236729855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vert="horz" wrap="square" lIns="146304" tIns="91440" rIns="146304" bIns="91440" rtlCol="0" anchor="t">
            <a:noAutofit/>
          </a:bodyPr>
          <a:lstStyle/>
          <a:p>
            <a:r>
              <a:rPr lang="en-US" sz="4000" dirty="0">
                <a:solidFill>
                  <a:schemeClr val="accent3"/>
                </a:solidFill>
              </a:rPr>
              <a:t>Why Azure Kubernetes Service?</a:t>
            </a:r>
          </a:p>
        </p:txBody>
      </p:sp>
      <p:sp>
        <p:nvSpPr>
          <p:cNvPr id="4" name="Rectangle 3">
            <a:extLst>
              <a:ext uri="{FF2B5EF4-FFF2-40B4-BE49-F238E27FC236}">
                <a16:creationId xmlns:a16="http://schemas.microsoft.com/office/drawing/2014/main" id="{99B6B450-A988-4B36-9629-A431D2835935}"/>
              </a:ext>
            </a:extLst>
          </p:cNvPr>
          <p:cNvSpPr/>
          <p:nvPr/>
        </p:nvSpPr>
        <p:spPr>
          <a:xfrm>
            <a:off x="272272" y="1212849"/>
            <a:ext cx="8003365" cy="5574988"/>
          </a:xfrm>
          <a:prstGeom prst="rect">
            <a:avLst/>
          </a:prstGeom>
        </p:spPr>
        <p:txBody>
          <a:bodyPr wrap="square">
            <a:spAutoFit/>
          </a:bodyPr>
          <a:lstStyle/>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use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Fastest path to Kubernetes (K8s) on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Up and running with 3 simple commands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AKS is free - you only pay for the agent nodes within your clusters, not for the masters</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manage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The K8s masters are managed by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Automated upgrades and patching</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Easily scale the cluster up and down</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Self-healing control plane</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Uses Open APIs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100% upstream Kubernetes</a:t>
            </a:r>
          </a:p>
        </p:txBody>
      </p:sp>
      <p:pic>
        <p:nvPicPr>
          <p:cNvPr id="5" name="Picture 4">
            <a:extLst>
              <a:ext uri="{FF2B5EF4-FFF2-40B4-BE49-F238E27FC236}">
                <a16:creationId xmlns:a16="http://schemas.microsoft.com/office/drawing/2014/main" id="{77316C96-C275-4156-9533-8D6601B5AEF4}"/>
              </a:ext>
            </a:extLst>
          </p:cNvPr>
          <p:cNvPicPr>
            <a:picLocks noChangeAspect="1"/>
          </p:cNvPicPr>
          <p:nvPr/>
        </p:nvPicPr>
        <p:blipFill>
          <a:blip r:embed="rId3"/>
          <a:stretch>
            <a:fillRect/>
          </a:stretch>
        </p:blipFill>
        <p:spPr>
          <a:xfrm>
            <a:off x="8656637" y="1889444"/>
            <a:ext cx="3215636" cy="3215636"/>
          </a:xfrm>
          <a:prstGeom prst="rect">
            <a:avLst/>
          </a:prstGeom>
        </p:spPr>
      </p:pic>
    </p:spTree>
    <p:extLst>
      <p:ext uri="{BB962C8B-B14F-4D97-AF65-F5344CB8AC3E}">
        <p14:creationId xmlns:p14="http://schemas.microsoft.com/office/powerpoint/2010/main" val="151890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51663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solidFill>
                  <a:schemeClr val="tx1"/>
                </a:solidFill>
              </a:rPr>
            </a:br>
            <a:r>
              <a:rPr lang="en-US" sz="2000" b="1" dirty="0">
                <a:solidFill>
                  <a:schemeClr val="tx1"/>
                </a:solidFill>
              </a:rPr>
              <a:t>Module 3:</a:t>
            </a:r>
            <a:r>
              <a:rPr lang="en-US" sz="2000" dirty="0">
                <a:solidFill>
                  <a:schemeClr val="tx1"/>
                </a:solidFill>
              </a:rPr>
              <a:t> Building and Testing a Container Locally</a:t>
            </a:r>
            <a:br>
              <a:rPr lang="en-US" sz="2000" dirty="0"/>
            </a:br>
            <a:r>
              <a:rPr lang="en-US" sz="2000" b="1" dirty="0">
                <a:solidFill>
                  <a:schemeClr val="accent3"/>
                </a:solidFill>
              </a:rPr>
              <a:t>Module 4: Container Orchestration</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E0D4-20AF-6DC0-A462-033FD428A589}"/>
              </a:ext>
            </a:extLst>
          </p:cNvPr>
          <p:cNvSpPr>
            <a:spLocks noGrp="1"/>
          </p:cNvSpPr>
          <p:nvPr>
            <p:ph type="title"/>
          </p:nvPr>
        </p:nvSpPr>
        <p:spPr>
          <a:xfrm>
            <a:off x="274638" y="2125662"/>
            <a:ext cx="11887201" cy="849463"/>
          </a:xfrm>
        </p:spPr>
        <p:txBody>
          <a:bodyPr/>
          <a:lstStyle/>
          <a:p>
            <a:r>
              <a:rPr lang="en-US" sz="4800" dirty="0"/>
              <a:t>Module 4 – Lab #1</a:t>
            </a:r>
          </a:p>
        </p:txBody>
      </p:sp>
      <p:sp>
        <p:nvSpPr>
          <p:cNvPr id="3" name="Title 1">
            <a:extLst>
              <a:ext uri="{FF2B5EF4-FFF2-40B4-BE49-F238E27FC236}">
                <a16:creationId xmlns:a16="http://schemas.microsoft.com/office/drawing/2014/main" id="{BDF139B2-5620-FE81-3F65-52D87460B026}"/>
              </a:ext>
            </a:extLst>
          </p:cNvPr>
          <p:cNvSpPr txBox="1">
            <a:spLocks/>
          </p:cNvSpPr>
          <p:nvPr/>
        </p:nvSpPr>
        <p:spPr>
          <a:xfrm>
            <a:off x="274638" y="3006563"/>
            <a:ext cx="11887201" cy="1514261"/>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Create an Azure Kubernetes Service cluster</a:t>
            </a:r>
          </a:p>
          <a:p>
            <a:pPr marL="457200" indent="-457200">
              <a:buFont typeface="Arial" panose="020B0604020202020204" pitchFamily="34" charset="0"/>
              <a:buChar char="•"/>
            </a:pPr>
            <a:r>
              <a:rPr lang="en-US" sz="3200" dirty="0"/>
              <a:t>Add </a:t>
            </a:r>
            <a:r>
              <a:rPr lang="en-US" sz="3200" dirty="0" err="1"/>
              <a:t>nodepools</a:t>
            </a:r>
            <a:r>
              <a:rPr lang="en-US" sz="3200" dirty="0"/>
              <a:t> to the cluster</a:t>
            </a:r>
          </a:p>
          <a:p>
            <a:pPr marL="457200" indent="-457200">
              <a:buFont typeface="Arial" panose="020B0604020202020204" pitchFamily="34" charset="0"/>
              <a:buChar char="•"/>
            </a:pPr>
            <a:r>
              <a:rPr lang="en-US" sz="3200" dirty="0"/>
              <a:t>Link </a:t>
            </a:r>
            <a:r>
              <a:rPr lang="en-US" sz="3200" dirty="0" err="1"/>
              <a:t>kubectl</a:t>
            </a:r>
            <a:r>
              <a:rPr lang="en-US" sz="3200" dirty="0"/>
              <a:t> utility with </a:t>
            </a:r>
            <a:r>
              <a:rPr lang="en-US" sz="3200"/>
              <a:t>the cluster</a:t>
            </a:r>
            <a:endParaRPr lang="en-US" sz="3200" dirty="0"/>
          </a:p>
        </p:txBody>
      </p:sp>
    </p:spTree>
    <p:extLst>
      <p:ext uri="{BB962C8B-B14F-4D97-AF65-F5344CB8AC3E}">
        <p14:creationId xmlns:p14="http://schemas.microsoft.com/office/powerpoint/2010/main" val="301902232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4: Container Orchestration</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093156"/>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What is orchestration? </a:t>
            </a:r>
          </a:p>
          <a:p>
            <a:pPr marL="342265" indent="-342265">
              <a:lnSpc>
                <a:spcPct val="100000"/>
              </a:lnSpc>
              <a:spcBef>
                <a:spcPts val="1200"/>
              </a:spcBef>
              <a:spcAft>
                <a:spcPts val="600"/>
              </a:spcAft>
            </a:pPr>
            <a:r>
              <a:rPr lang="en-US" dirty="0"/>
              <a:t>Introduction to Kubernetes</a:t>
            </a:r>
          </a:p>
          <a:p>
            <a:pPr marL="342265" indent="-342265">
              <a:lnSpc>
                <a:spcPct val="100000"/>
              </a:lnSpc>
              <a:spcBef>
                <a:spcPts val="1200"/>
              </a:spcBef>
              <a:spcAft>
                <a:spcPts val="600"/>
              </a:spcAft>
            </a:pPr>
            <a:r>
              <a:rPr lang="en-US" dirty="0"/>
              <a:t>Introduction to Azure Kubernetes Service (AKS)</a:t>
            </a:r>
          </a:p>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4: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885608"/>
          </a:xfrm>
        </p:spPr>
        <p:txBody>
          <a:bodyPr/>
          <a:lstStyle/>
          <a:p>
            <a:pPr marL="0" indent="0">
              <a:buNone/>
            </a:pPr>
            <a:r>
              <a:rPr lang="en-US" sz="2000">
                <a:solidFill>
                  <a:schemeClr val="tx2"/>
                </a:solidFill>
              </a:rPr>
              <a:t>As application development has moved towards a container-based approach, the need to orchestrate and manage the inter-connected resources becomes important</a:t>
            </a:r>
          </a:p>
          <a:p>
            <a:pPr marL="0" indent="0">
              <a:buNone/>
            </a:pPr>
            <a:endParaRPr lang="en-US" sz="2000">
              <a:latin typeface="+mn-lt"/>
              <a:cs typeface="Angsana New" panose="020B0502040204020203" pitchFamily="18" charset="-34"/>
            </a:endParaRPr>
          </a:p>
          <a:p>
            <a:pPr>
              <a:spcAft>
                <a:spcPts val="300"/>
              </a:spcAft>
            </a:pPr>
            <a:r>
              <a:rPr lang="en-US" sz="2000">
                <a:latin typeface="+mn-lt"/>
                <a:cs typeface="Angsana New" panose="020B0502040204020203" pitchFamily="18" charset="-34"/>
              </a:rPr>
              <a:t>Load Balancing</a:t>
            </a:r>
          </a:p>
          <a:p>
            <a:pPr lvl="1">
              <a:spcAft>
                <a:spcPts val="300"/>
              </a:spcAft>
            </a:pPr>
            <a:r>
              <a:rPr lang="en-US" sz="2000">
                <a:cs typeface="Angsana New" panose="020B0502040204020203" pitchFamily="18" charset="-34"/>
              </a:rPr>
              <a:t>Distributing traffic across containers at scale</a:t>
            </a:r>
          </a:p>
          <a:p>
            <a:pPr>
              <a:spcAft>
                <a:spcPts val="300"/>
              </a:spcAft>
            </a:pPr>
            <a:r>
              <a:rPr lang="en-US" sz="2000">
                <a:latin typeface="+mn-lt"/>
                <a:cs typeface="Angsana New" panose="020B0502040204020203" pitchFamily="18" charset="-34"/>
              </a:rPr>
              <a:t>Naming and Discovery</a:t>
            </a:r>
          </a:p>
          <a:p>
            <a:pPr lvl="1">
              <a:spcAft>
                <a:spcPts val="300"/>
              </a:spcAft>
            </a:pPr>
            <a:r>
              <a:rPr lang="en-US" sz="2000">
                <a:cs typeface="Angsana New" panose="020B0502040204020203" pitchFamily="18" charset="-34"/>
              </a:rPr>
              <a:t>How do containers or groups find one another?</a:t>
            </a:r>
          </a:p>
          <a:p>
            <a:pPr>
              <a:spcAft>
                <a:spcPts val="300"/>
              </a:spcAft>
            </a:pPr>
            <a:r>
              <a:rPr lang="en-US" sz="2000">
                <a:latin typeface="+mn-lt"/>
                <a:cs typeface="Angsana New" panose="020B0502040204020203" pitchFamily="18" charset="-34"/>
              </a:rPr>
              <a:t>Logging and Monitoring</a:t>
            </a:r>
          </a:p>
          <a:p>
            <a:pPr lvl="1">
              <a:spcAft>
                <a:spcPts val="300"/>
              </a:spcAft>
            </a:pPr>
            <a:r>
              <a:rPr lang="en-US" sz="2000">
                <a:cs typeface="Angsana New" panose="020B0502040204020203" pitchFamily="18" charset="-34"/>
              </a:rPr>
              <a:t>Keeping track of what containers are doing</a:t>
            </a:r>
          </a:p>
          <a:p>
            <a:pPr>
              <a:spcAft>
                <a:spcPts val="300"/>
              </a:spcAft>
            </a:pPr>
            <a:r>
              <a:rPr lang="en-US" sz="2000">
                <a:latin typeface="+mn-lt"/>
                <a:cs typeface="Angsana New" panose="020B0502040204020203" pitchFamily="18" charset="-34"/>
              </a:rPr>
              <a:t>Debugging and Introspection</a:t>
            </a:r>
          </a:p>
          <a:p>
            <a:pPr lvl="1">
              <a:spcAft>
                <a:spcPts val="300"/>
              </a:spcAft>
            </a:pPr>
            <a:r>
              <a:rPr lang="en-US" sz="2000">
                <a:cs typeface="Angsana New" panose="020B0502040204020203" pitchFamily="18" charset="-34"/>
              </a:rPr>
              <a:t>Getting inside running containers</a:t>
            </a:r>
          </a:p>
          <a:p>
            <a:pPr>
              <a:spcAft>
                <a:spcPts val="300"/>
              </a:spcAft>
            </a:pPr>
            <a:r>
              <a:rPr lang="en-US" sz="2000">
                <a:latin typeface="+mn-lt"/>
                <a:cs typeface="Angsana New" panose="020B0502040204020203" pitchFamily="18" charset="-34"/>
              </a:rPr>
              <a:t>Networking</a:t>
            </a:r>
          </a:p>
          <a:p>
            <a:pPr lvl="1">
              <a:spcAft>
                <a:spcPts val="300"/>
              </a:spcAft>
            </a:pPr>
            <a:r>
              <a:rPr lang="en-US" sz="2000">
                <a:cs typeface="Angsana New" panose="020B0502040204020203" pitchFamily="18" charset="-34"/>
              </a:rPr>
              <a:t>Differentiating container networks from host networks at scale</a:t>
            </a:r>
          </a:p>
        </p:txBody>
      </p:sp>
      <p:sp>
        <p:nvSpPr>
          <p:cNvPr id="2" name="Title 1"/>
          <p:cNvSpPr>
            <a:spLocks noGrp="1"/>
          </p:cNvSpPr>
          <p:nvPr>
            <p:ph type="title"/>
          </p:nvPr>
        </p:nvSpPr>
        <p:spPr/>
        <p:txBody>
          <a:bodyPr/>
          <a:lstStyle/>
          <a:p>
            <a:r>
              <a:rPr lang="en-US">
                <a:solidFill>
                  <a:srgbClr val="0078D7"/>
                </a:solidFill>
              </a:rPr>
              <a:t>Challenges of a containerized world</a:t>
            </a:r>
          </a:p>
        </p:txBody>
      </p:sp>
    </p:spTree>
    <p:extLst>
      <p:ext uri="{BB962C8B-B14F-4D97-AF65-F5344CB8AC3E}">
        <p14:creationId xmlns:p14="http://schemas.microsoft.com/office/powerpoint/2010/main" val="3757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2" name="Group 251"/>
          <p:cNvGrpSpPr/>
          <p:nvPr/>
        </p:nvGrpSpPr>
        <p:grpSpPr>
          <a:xfrm>
            <a:off x="2176956" y="2150169"/>
            <a:ext cx="735495" cy="453124"/>
            <a:chOff x="2877183" y="2583280"/>
            <a:chExt cx="540854" cy="333210"/>
          </a:xfrm>
        </p:grpSpPr>
        <p:grpSp>
          <p:nvGrpSpPr>
            <p:cNvPr id="253" name="Group 252"/>
            <p:cNvGrpSpPr/>
            <p:nvPr/>
          </p:nvGrpSpPr>
          <p:grpSpPr>
            <a:xfrm>
              <a:off x="2877183" y="2583280"/>
              <a:ext cx="540854" cy="333210"/>
              <a:chOff x="1926169" y="1632181"/>
              <a:chExt cx="540854" cy="333210"/>
            </a:xfrm>
          </p:grpSpPr>
          <p:sp>
            <p:nvSpPr>
              <p:cNvPr id="256" name="Rectangle 2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57" name="Rectangle 2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58" name="Group 257"/>
              <p:cNvGrpSpPr/>
              <p:nvPr/>
            </p:nvGrpSpPr>
            <p:grpSpPr>
              <a:xfrm>
                <a:off x="1989961" y="1665409"/>
                <a:ext cx="413499" cy="266755"/>
                <a:chOff x="1371600" y="2038342"/>
                <a:chExt cx="609600" cy="393263"/>
              </a:xfrm>
            </p:grpSpPr>
            <p:cxnSp>
              <p:nvCxnSpPr>
                <p:cNvPr id="262" name="Straight Connector 2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9" name="Rectangle 2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0" name="Rectangle 2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1" name="Rectangle 2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54" name="Rectangle 25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55"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itle 2"/>
          <p:cNvSpPr>
            <a:spLocks noGrp="1"/>
          </p:cNvSpPr>
          <p:nvPr>
            <p:ph type="title"/>
          </p:nvPr>
        </p:nvSpPr>
        <p:spPr/>
        <p:txBody>
          <a:bodyPr/>
          <a:lstStyle/>
          <a:p>
            <a:r>
              <a:rPr lang="en-US"/>
              <a:t>Application Scale</a:t>
            </a:r>
          </a:p>
        </p:txBody>
      </p:sp>
      <p:grpSp>
        <p:nvGrpSpPr>
          <p:cNvPr id="131" name="Group 130"/>
          <p:cNvGrpSpPr/>
          <p:nvPr/>
        </p:nvGrpSpPr>
        <p:grpSpPr>
          <a:xfrm>
            <a:off x="1443621" y="4314873"/>
            <a:ext cx="735495" cy="453124"/>
            <a:chOff x="3240661" y="1005909"/>
            <a:chExt cx="540854" cy="333210"/>
          </a:xfrm>
        </p:grpSpPr>
        <p:grpSp>
          <p:nvGrpSpPr>
            <p:cNvPr id="132" name="Group 131"/>
            <p:cNvGrpSpPr/>
            <p:nvPr/>
          </p:nvGrpSpPr>
          <p:grpSpPr>
            <a:xfrm>
              <a:off x="3240661" y="1005909"/>
              <a:ext cx="540854" cy="333210"/>
              <a:chOff x="1926169" y="1632181"/>
              <a:chExt cx="540854" cy="333210"/>
            </a:xfrm>
          </p:grpSpPr>
          <p:sp>
            <p:nvSpPr>
              <p:cNvPr id="134" name="Rectangle 13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5" name="Rectangle 13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36" name="Group 135"/>
              <p:cNvGrpSpPr/>
              <p:nvPr/>
            </p:nvGrpSpPr>
            <p:grpSpPr>
              <a:xfrm>
                <a:off x="1989961" y="1665409"/>
                <a:ext cx="413499" cy="266755"/>
                <a:chOff x="1371600" y="2038342"/>
                <a:chExt cx="609600" cy="393263"/>
              </a:xfrm>
            </p:grpSpPr>
            <p:cxnSp>
              <p:nvCxnSpPr>
                <p:cNvPr id="140" name="Straight Connector 13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37" name="Rectangle 13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8" name="Rectangle 13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9" name="Rectangle 13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33" name="Rectangle 13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49" name="Group 148"/>
          <p:cNvGrpSpPr/>
          <p:nvPr/>
        </p:nvGrpSpPr>
        <p:grpSpPr>
          <a:xfrm>
            <a:off x="2176956" y="4314873"/>
            <a:ext cx="735495" cy="453124"/>
            <a:chOff x="3240661" y="1005909"/>
            <a:chExt cx="540854" cy="333210"/>
          </a:xfrm>
        </p:grpSpPr>
        <p:grpSp>
          <p:nvGrpSpPr>
            <p:cNvPr id="150" name="Group 149"/>
            <p:cNvGrpSpPr/>
            <p:nvPr/>
          </p:nvGrpSpPr>
          <p:grpSpPr>
            <a:xfrm>
              <a:off x="3240661" y="1005909"/>
              <a:ext cx="540854" cy="333210"/>
              <a:chOff x="1926169" y="1632181"/>
              <a:chExt cx="540854" cy="333210"/>
            </a:xfrm>
          </p:grpSpPr>
          <p:sp>
            <p:nvSpPr>
              <p:cNvPr id="152" name="Rectangle 1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3" name="Rectangle 1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54" name="Group 153"/>
              <p:cNvGrpSpPr/>
              <p:nvPr/>
            </p:nvGrpSpPr>
            <p:grpSpPr>
              <a:xfrm>
                <a:off x="1989961" y="1665409"/>
                <a:ext cx="413499" cy="266755"/>
                <a:chOff x="1371600" y="2038342"/>
                <a:chExt cx="609600" cy="393263"/>
              </a:xfrm>
            </p:grpSpPr>
            <p:cxnSp>
              <p:nvCxnSpPr>
                <p:cNvPr id="158" name="Straight Connector 1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55" name="Rectangle 1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6" name="Rectangle 1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7" name="Rectangle 1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51" name="Rectangle 15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67" name="Group 166"/>
          <p:cNvGrpSpPr/>
          <p:nvPr/>
        </p:nvGrpSpPr>
        <p:grpSpPr>
          <a:xfrm>
            <a:off x="2910291" y="4314873"/>
            <a:ext cx="735495" cy="453124"/>
            <a:chOff x="3240661" y="1005909"/>
            <a:chExt cx="540854" cy="333210"/>
          </a:xfrm>
        </p:grpSpPr>
        <p:grpSp>
          <p:nvGrpSpPr>
            <p:cNvPr id="168" name="Group 167"/>
            <p:cNvGrpSpPr/>
            <p:nvPr/>
          </p:nvGrpSpPr>
          <p:grpSpPr>
            <a:xfrm>
              <a:off x="3240661" y="1005909"/>
              <a:ext cx="540854" cy="333210"/>
              <a:chOff x="1926169" y="1632181"/>
              <a:chExt cx="540854" cy="333210"/>
            </a:xfrm>
          </p:grpSpPr>
          <p:sp>
            <p:nvSpPr>
              <p:cNvPr id="170" name="Rectangle 16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1" name="Rectangle 17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2" name="Group 171"/>
              <p:cNvGrpSpPr/>
              <p:nvPr/>
            </p:nvGrpSpPr>
            <p:grpSpPr>
              <a:xfrm>
                <a:off x="1989961" y="1665409"/>
                <a:ext cx="413499" cy="266755"/>
                <a:chOff x="1371600" y="2038342"/>
                <a:chExt cx="609600" cy="393263"/>
              </a:xfrm>
            </p:grpSpPr>
            <p:cxnSp>
              <p:nvCxnSpPr>
                <p:cNvPr id="176" name="Straight Connector 17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73" name="Rectangle 17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4" name="Rectangle 17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5" name="Rectangle 17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69" name="Rectangle 168"/>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85" name="Group 184"/>
          <p:cNvGrpSpPr/>
          <p:nvPr/>
        </p:nvGrpSpPr>
        <p:grpSpPr>
          <a:xfrm>
            <a:off x="1454724" y="5758012"/>
            <a:ext cx="735495" cy="453124"/>
            <a:chOff x="3240661" y="1005909"/>
            <a:chExt cx="540854" cy="333210"/>
          </a:xfrm>
        </p:grpSpPr>
        <p:grpSp>
          <p:nvGrpSpPr>
            <p:cNvPr id="186" name="Group 185"/>
            <p:cNvGrpSpPr/>
            <p:nvPr/>
          </p:nvGrpSpPr>
          <p:grpSpPr>
            <a:xfrm>
              <a:off x="3240661" y="1005909"/>
              <a:ext cx="540854" cy="333210"/>
              <a:chOff x="1926169" y="1632181"/>
              <a:chExt cx="540854" cy="333210"/>
            </a:xfrm>
          </p:grpSpPr>
          <p:sp>
            <p:nvSpPr>
              <p:cNvPr id="188" name="Rectangle 18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89" name="Rectangle 18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90" name="Group 189"/>
              <p:cNvGrpSpPr/>
              <p:nvPr/>
            </p:nvGrpSpPr>
            <p:grpSpPr>
              <a:xfrm>
                <a:off x="1989961" y="1665409"/>
                <a:ext cx="413499" cy="266755"/>
                <a:chOff x="1371600" y="2038342"/>
                <a:chExt cx="609600" cy="393263"/>
              </a:xfrm>
            </p:grpSpPr>
            <p:cxnSp>
              <p:nvCxnSpPr>
                <p:cNvPr id="194" name="Straight Connector 19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91" name="Rectangle 19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2" name="Rectangle 19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3" name="Rectangle 19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87" name="Rectangle 18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203" name="Group 202"/>
          <p:cNvGrpSpPr/>
          <p:nvPr/>
        </p:nvGrpSpPr>
        <p:grpSpPr>
          <a:xfrm>
            <a:off x="2188059" y="5758012"/>
            <a:ext cx="735495" cy="453124"/>
            <a:chOff x="3240661" y="1005909"/>
            <a:chExt cx="540854" cy="333210"/>
          </a:xfrm>
        </p:grpSpPr>
        <p:grpSp>
          <p:nvGrpSpPr>
            <p:cNvPr id="204" name="Group 203"/>
            <p:cNvGrpSpPr/>
            <p:nvPr/>
          </p:nvGrpSpPr>
          <p:grpSpPr>
            <a:xfrm>
              <a:off x="3240661" y="1005909"/>
              <a:ext cx="540854" cy="333210"/>
              <a:chOff x="1926169" y="1632181"/>
              <a:chExt cx="540854" cy="333210"/>
            </a:xfrm>
          </p:grpSpPr>
          <p:sp>
            <p:nvSpPr>
              <p:cNvPr id="206" name="Rectangle 20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07" name="Rectangle 20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08" name="Group 207"/>
              <p:cNvGrpSpPr/>
              <p:nvPr/>
            </p:nvGrpSpPr>
            <p:grpSpPr>
              <a:xfrm>
                <a:off x="1989961" y="1665409"/>
                <a:ext cx="413499" cy="266755"/>
                <a:chOff x="1371600" y="2038342"/>
                <a:chExt cx="609600" cy="393263"/>
              </a:xfrm>
            </p:grpSpPr>
            <p:cxnSp>
              <p:nvCxnSpPr>
                <p:cNvPr id="212" name="Straight Connector 21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09" name="Rectangle 20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0" name="Rectangle 20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1" name="Rectangle 21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05" name="Rectangle 204"/>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
        <p:nvSpPr>
          <p:cNvPr id="221" name="Can 220"/>
          <p:cNvSpPr/>
          <p:nvPr/>
        </p:nvSpPr>
        <p:spPr>
          <a:xfrm>
            <a:off x="3114728" y="5758010"/>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0" name="Group 229"/>
          <p:cNvGrpSpPr/>
          <p:nvPr/>
        </p:nvGrpSpPr>
        <p:grpSpPr>
          <a:xfrm>
            <a:off x="2176956" y="3593305"/>
            <a:ext cx="735495" cy="453124"/>
            <a:chOff x="2877183" y="2583280"/>
            <a:chExt cx="540854" cy="333210"/>
          </a:xfrm>
        </p:grpSpPr>
        <p:grpSp>
          <p:nvGrpSpPr>
            <p:cNvPr id="234" name="Group 233"/>
            <p:cNvGrpSpPr/>
            <p:nvPr/>
          </p:nvGrpSpPr>
          <p:grpSpPr>
            <a:xfrm>
              <a:off x="2877183" y="2583280"/>
              <a:ext cx="540854" cy="333210"/>
              <a:chOff x="1926169" y="1632181"/>
              <a:chExt cx="540854" cy="333210"/>
            </a:xfrm>
          </p:grpSpPr>
          <p:sp>
            <p:nvSpPr>
              <p:cNvPr id="236" name="Rectangle 2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7" name="Rectangle 2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8" name="Group 237"/>
              <p:cNvGrpSpPr/>
              <p:nvPr/>
            </p:nvGrpSpPr>
            <p:grpSpPr>
              <a:xfrm>
                <a:off x="1989961" y="1665409"/>
                <a:ext cx="413499" cy="266755"/>
                <a:chOff x="1371600" y="2038342"/>
                <a:chExt cx="609600" cy="393263"/>
              </a:xfrm>
            </p:grpSpPr>
            <p:cxnSp>
              <p:nvCxnSpPr>
                <p:cNvPr id="242" name="Straight Connector 2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39" name="Rectangle 2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0" name="Rectangle 2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1" name="Rectangle 2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35" name="Rectangle 23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050"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1" name="Group 270"/>
          <p:cNvGrpSpPr/>
          <p:nvPr/>
        </p:nvGrpSpPr>
        <p:grpSpPr>
          <a:xfrm>
            <a:off x="2176956" y="5036441"/>
            <a:ext cx="735495" cy="453124"/>
            <a:chOff x="2877183" y="2583280"/>
            <a:chExt cx="540854" cy="333210"/>
          </a:xfrm>
        </p:grpSpPr>
        <p:grpSp>
          <p:nvGrpSpPr>
            <p:cNvPr id="272" name="Group 271"/>
            <p:cNvGrpSpPr/>
            <p:nvPr/>
          </p:nvGrpSpPr>
          <p:grpSpPr>
            <a:xfrm>
              <a:off x="2877183" y="2583280"/>
              <a:ext cx="540854" cy="333210"/>
              <a:chOff x="1926169" y="1632181"/>
              <a:chExt cx="540854" cy="333210"/>
            </a:xfrm>
          </p:grpSpPr>
          <p:sp>
            <p:nvSpPr>
              <p:cNvPr id="275" name="Rectangle 27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6" name="Rectangle 27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77" name="Group 276"/>
              <p:cNvGrpSpPr/>
              <p:nvPr/>
            </p:nvGrpSpPr>
            <p:grpSpPr>
              <a:xfrm>
                <a:off x="1989961" y="1665409"/>
                <a:ext cx="413499" cy="266755"/>
                <a:chOff x="1371600" y="2038342"/>
                <a:chExt cx="609600" cy="393263"/>
              </a:xfrm>
            </p:grpSpPr>
            <p:cxnSp>
              <p:nvCxnSpPr>
                <p:cNvPr id="281" name="Straight Connector 28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78" name="Rectangle 27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9" name="Rectangle 27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0" name="Rectangle 27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73" name="Rectangle 272"/>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74"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93" name="Straight Arrow Connector 292"/>
          <p:cNvCxnSpPr>
            <a:stCxn id="257" idx="2"/>
            <a:endCxn id="79" idx="0"/>
          </p:cNvCxnSpPr>
          <p:nvPr/>
        </p:nvCxnSpPr>
        <p:spPr>
          <a:xfrm flipH="1">
            <a:off x="2542900" y="2554223"/>
            <a:ext cx="1960" cy="43557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6" name="Straight Arrow Connector 295"/>
          <p:cNvCxnSpPr>
            <a:stCxn id="81" idx="2"/>
            <a:endCxn id="2050" idx="1"/>
          </p:cNvCxnSpPr>
          <p:nvPr/>
        </p:nvCxnSpPr>
        <p:spPr>
          <a:xfrm flipH="1">
            <a:off x="2541493" y="3275791"/>
            <a:ext cx="3367" cy="40886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9" name="Straight Arrow Connector 298"/>
          <p:cNvCxnSpPr>
            <a:stCxn id="2050" idx="3"/>
            <a:endCxn id="151" idx="0"/>
          </p:cNvCxnSpPr>
          <p:nvPr/>
        </p:nvCxnSpPr>
        <p:spPr>
          <a:xfrm>
            <a:off x="2541493" y="3949149"/>
            <a:ext cx="1407" cy="4837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3" name="Straight Arrow Connector 302"/>
          <p:cNvCxnSpPr>
            <a:stCxn id="151" idx="2"/>
            <a:endCxn id="274" idx="1"/>
          </p:cNvCxnSpPr>
          <p:nvPr/>
        </p:nvCxnSpPr>
        <p:spPr>
          <a:xfrm flipH="1">
            <a:off x="2541493" y="4656788"/>
            <a:ext cx="1407" cy="47100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6" name="Straight Arrow Connector 305"/>
          <p:cNvCxnSpPr>
            <a:stCxn id="274" idx="3"/>
            <a:endCxn id="189" idx="0"/>
          </p:cNvCxnSpPr>
          <p:nvPr/>
        </p:nvCxnSpPr>
        <p:spPr>
          <a:xfrm flipH="1">
            <a:off x="1822628" y="5392286"/>
            <a:ext cx="718865" cy="41479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276" idx="2"/>
            <a:endCxn id="221" idx="1"/>
          </p:cNvCxnSpPr>
          <p:nvPr/>
        </p:nvCxnSpPr>
        <p:spPr>
          <a:xfrm>
            <a:off x="2544860" y="5440497"/>
            <a:ext cx="791209" cy="31751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10285" y="2871737"/>
            <a:ext cx="735495" cy="453124"/>
            <a:chOff x="3240661" y="1005909"/>
            <a:chExt cx="540854" cy="333210"/>
          </a:xfrm>
        </p:grpSpPr>
        <p:grpSp>
          <p:nvGrpSpPr>
            <p:cNvPr id="20" name="Group 19"/>
            <p:cNvGrpSpPr/>
            <p:nvPr/>
          </p:nvGrpSpPr>
          <p:grpSpPr>
            <a:xfrm>
              <a:off x="3240661" y="1005909"/>
              <a:ext cx="540854" cy="333210"/>
              <a:chOff x="1926169" y="1632181"/>
              <a:chExt cx="540854" cy="333210"/>
            </a:xfrm>
          </p:grpSpPr>
          <p:sp>
            <p:nvSpPr>
              <p:cNvPr id="22" name="Rectangle 2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 name="Rectangle 2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4" name="Group 23"/>
              <p:cNvGrpSpPr/>
              <p:nvPr/>
            </p:nvGrpSpPr>
            <p:grpSpPr>
              <a:xfrm>
                <a:off x="1989961" y="1665409"/>
                <a:ext cx="413499" cy="266755"/>
                <a:chOff x="1371600" y="2038342"/>
                <a:chExt cx="609600" cy="393263"/>
              </a:xfrm>
            </p:grpSpPr>
            <p:cxnSp>
              <p:nvCxnSpPr>
                <p:cNvPr id="28" name="Straight Connector 2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 name="Rectangle 2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 name="Rectangle 2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 name="Rectangle 2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1" name="Rectangle 2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9" name="Group 58"/>
          <p:cNvGrpSpPr/>
          <p:nvPr/>
        </p:nvGrpSpPr>
        <p:grpSpPr>
          <a:xfrm>
            <a:off x="1443621" y="2871737"/>
            <a:ext cx="735495" cy="453124"/>
            <a:chOff x="3240661" y="1005909"/>
            <a:chExt cx="540854" cy="333210"/>
          </a:xfrm>
        </p:grpSpPr>
        <p:grpSp>
          <p:nvGrpSpPr>
            <p:cNvPr id="60" name="Group 59"/>
            <p:cNvGrpSpPr/>
            <p:nvPr/>
          </p:nvGrpSpPr>
          <p:grpSpPr>
            <a:xfrm>
              <a:off x="3240661" y="1005909"/>
              <a:ext cx="540854" cy="333210"/>
              <a:chOff x="1926169" y="1632181"/>
              <a:chExt cx="540854" cy="333210"/>
            </a:xfrm>
          </p:grpSpPr>
          <p:sp>
            <p:nvSpPr>
              <p:cNvPr id="62" name="Rectangle 6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 name="Rectangle 6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4" name="Group 63"/>
              <p:cNvGrpSpPr/>
              <p:nvPr/>
            </p:nvGrpSpPr>
            <p:grpSpPr>
              <a:xfrm>
                <a:off x="1989961" y="1665409"/>
                <a:ext cx="413499" cy="266755"/>
                <a:chOff x="1371600" y="2038342"/>
                <a:chExt cx="609600" cy="393263"/>
              </a:xfrm>
            </p:grpSpPr>
            <p:cxnSp>
              <p:nvCxnSpPr>
                <p:cNvPr id="68" name="Straight Connector 6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 name="Rectangle 6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7" name="Rectangle 6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1" name="Rectangle 6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7" name="Group 76"/>
          <p:cNvGrpSpPr/>
          <p:nvPr/>
        </p:nvGrpSpPr>
        <p:grpSpPr>
          <a:xfrm>
            <a:off x="2176956" y="2871737"/>
            <a:ext cx="735495" cy="453124"/>
            <a:chOff x="3240661" y="1005909"/>
            <a:chExt cx="540854" cy="333210"/>
          </a:xfrm>
        </p:grpSpPr>
        <p:grpSp>
          <p:nvGrpSpPr>
            <p:cNvPr id="78" name="Group 77"/>
            <p:cNvGrpSpPr/>
            <p:nvPr/>
          </p:nvGrpSpPr>
          <p:grpSpPr>
            <a:xfrm>
              <a:off x="3240661" y="1005909"/>
              <a:ext cx="540854" cy="333210"/>
              <a:chOff x="1926169" y="1632181"/>
              <a:chExt cx="540854" cy="333210"/>
            </a:xfrm>
          </p:grpSpPr>
          <p:sp>
            <p:nvSpPr>
              <p:cNvPr id="80" name="Rectangle 7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1" name="Rectangle 8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 name="Group 81"/>
              <p:cNvGrpSpPr/>
              <p:nvPr/>
            </p:nvGrpSpPr>
            <p:grpSpPr>
              <a:xfrm>
                <a:off x="1989961" y="1665409"/>
                <a:ext cx="413499" cy="266755"/>
                <a:chOff x="1371600" y="2038342"/>
                <a:chExt cx="609600" cy="393263"/>
              </a:xfrm>
            </p:grpSpPr>
            <p:cxnSp>
              <p:nvCxnSpPr>
                <p:cNvPr id="86" name="Straight Connector 8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3" name="Rectangle 8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 name="Rectangle 8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 name="Rectangle 8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9" name="Rectangle 7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5" name="Group 94"/>
          <p:cNvGrpSpPr/>
          <p:nvPr/>
        </p:nvGrpSpPr>
        <p:grpSpPr>
          <a:xfrm>
            <a:off x="2910291" y="2871737"/>
            <a:ext cx="735495" cy="453124"/>
            <a:chOff x="3240661" y="1005909"/>
            <a:chExt cx="540854" cy="333210"/>
          </a:xfrm>
        </p:grpSpPr>
        <p:grpSp>
          <p:nvGrpSpPr>
            <p:cNvPr id="96" name="Group 95"/>
            <p:cNvGrpSpPr/>
            <p:nvPr/>
          </p:nvGrpSpPr>
          <p:grpSpPr>
            <a:xfrm>
              <a:off x="3240661" y="1005909"/>
              <a:ext cx="540854" cy="333210"/>
              <a:chOff x="1926169" y="1632181"/>
              <a:chExt cx="540854" cy="333210"/>
            </a:xfrm>
          </p:grpSpPr>
          <p:sp>
            <p:nvSpPr>
              <p:cNvPr id="98" name="Rectangle 9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 name="Rectangle 9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00" name="Group 99"/>
              <p:cNvGrpSpPr/>
              <p:nvPr/>
            </p:nvGrpSpPr>
            <p:grpSpPr>
              <a:xfrm>
                <a:off x="1989961" y="1665409"/>
                <a:ext cx="413499" cy="266755"/>
                <a:chOff x="1371600" y="2038342"/>
                <a:chExt cx="609600" cy="393263"/>
              </a:xfrm>
            </p:grpSpPr>
            <p:cxnSp>
              <p:nvCxnSpPr>
                <p:cNvPr id="104" name="Straight Connector 10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01" name="Rectangle 10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2" name="Rectangle 10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3" name="Rectangle 10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7" name="Rectangle 9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13" name="Group 112"/>
          <p:cNvGrpSpPr/>
          <p:nvPr/>
        </p:nvGrpSpPr>
        <p:grpSpPr>
          <a:xfrm>
            <a:off x="3643626" y="2871737"/>
            <a:ext cx="735495" cy="453124"/>
            <a:chOff x="3240661" y="1005909"/>
            <a:chExt cx="540854" cy="333210"/>
          </a:xfrm>
        </p:grpSpPr>
        <p:grpSp>
          <p:nvGrpSpPr>
            <p:cNvPr id="114" name="Group 113"/>
            <p:cNvGrpSpPr/>
            <p:nvPr/>
          </p:nvGrpSpPr>
          <p:grpSpPr>
            <a:xfrm>
              <a:off x="3240661" y="1005909"/>
              <a:ext cx="540854" cy="333210"/>
              <a:chOff x="1926169" y="1632181"/>
              <a:chExt cx="540854" cy="333210"/>
            </a:xfrm>
          </p:grpSpPr>
          <p:sp>
            <p:nvSpPr>
              <p:cNvPr id="116" name="Rectangle 11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17" name="Rectangle 11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18" name="Group 117"/>
              <p:cNvGrpSpPr/>
              <p:nvPr/>
            </p:nvGrpSpPr>
            <p:grpSpPr>
              <a:xfrm>
                <a:off x="1989961" y="1665409"/>
                <a:ext cx="413499" cy="266755"/>
                <a:chOff x="1371600" y="2038342"/>
                <a:chExt cx="609600" cy="393263"/>
              </a:xfrm>
            </p:grpSpPr>
            <p:cxnSp>
              <p:nvCxnSpPr>
                <p:cNvPr id="122" name="Straight Connector 12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19" name="Rectangle 11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0" name="Rectangle 11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1" name="Rectangle 12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15" name="Rectangle 11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cxnSp>
        <p:nvCxnSpPr>
          <p:cNvPr id="313" name="Straight Arrow Connector 312"/>
          <p:cNvCxnSpPr>
            <a:stCxn id="81" idx="2"/>
            <a:endCxn id="153" idx="0"/>
          </p:cNvCxnSpPr>
          <p:nvPr/>
        </p:nvCxnSpPr>
        <p:spPr>
          <a:xfrm>
            <a:off x="2544860" y="3275791"/>
            <a:ext cx="0" cy="108815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16" name="Straight Arrow Connector 315"/>
          <p:cNvCxnSpPr>
            <a:stCxn id="151" idx="2"/>
            <a:endCxn id="207" idx="0"/>
          </p:cNvCxnSpPr>
          <p:nvPr/>
        </p:nvCxnSpPr>
        <p:spPr>
          <a:xfrm>
            <a:off x="2542900" y="4656788"/>
            <a:ext cx="13063" cy="11502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0" name="Straight Arrow Connector 319"/>
          <p:cNvCxnSpPr>
            <a:endCxn id="79" idx="0"/>
          </p:cNvCxnSpPr>
          <p:nvPr/>
        </p:nvCxnSpPr>
        <p:spPr>
          <a:xfrm>
            <a:off x="2535486" y="1787965"/>
            <a:ext cx="7415" cy="1201829"/>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5" name="Straight Arrow Connector 324"/>
          <p:cNvCxnSpPr>
            <a:stCxn id="153" idx="2"/>
            <a:endCxn id="221" idx="1"/>
          </p:cNvCxnSpPr>
          <p:nvPr/>
        </p:nvCxnSpPr>
        <p:spPr>
          <a:xfrm>
            <a:off x="2544860" y="4718927"/>
            <a:ext cx="791209" cy="10390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8" name="Straight Arrow Connector 327"/>
          <p:cNvCxnSpPr>
            <a:stCxn id="255" idx="3"/>
            <a:endCxn id="63" idx="0"/>
          </p:cNvCxnSpPr>
          <p:nvPr/>
        </p:nvCxnSpPr>
        <p:spPr>
          <a:xfrm flipH="1">
            <a:off x="1811524" y="2506013"/>
            <a:ext cx="729968"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1" name="Straight Arrow Connector 330"/>
          <p:cNvCxnSpPr>
            <a:stCxn id="255" idx="3"/>
            <a:endCxn id="23" idx="0"/>
          </p:cNvCxnSpPr>
          <p:nvPr/>
        </p:nvCxnSpPr>
        <p:spPr>
          <a:xfrm flipH="1">
            <a:off x="1078189" y="2506013"/>
            <a:ext cx="1463303"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4" name="Straight Arrow Connector 333"/>
          <p:cNvCxnSpPr>
            <a:stCxn id="255" idx="3"/>
            <a:endCxn id="99" idx="0"/>
          </p:cNvCxnSpPr>
          <p:nvPr/>
        </p:nvCxnSpPr>
        <p:spPr>
          <a:xfrm>
            <a:off x="2541493" y="2506013"/>
            <a:ext cx="736702"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7" name="Straight Arrow Connector 336"/>
          <p:cNvCxnSpPr>
            <a:stCxn id="255" idx="3"/>
            <a:endCxn id="117" idx="0"/>
          </p:cNvCxnSpPr>
          <p:nvPr/>
        </p:nvCxnSpPr>
        <p:spPr>
          <a:xfrm>
            <a:off x="2541493" y="2506013"/>
            <a:ext cx="1470037"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0" name="Straight Arrow Connector 339"/>
          <p:cNvCxnSpPr>
            <a:endCxn id="255" idx="1"/>
          </p:cNvCxnSpPr>
          <p:nvPr/>
        </p:nvCxnSpPr>
        <p:spPr>
          <a:xfrm>
            <a:off x="2539192" y="1648261"/>
            <a:ext cx="2301" cy="593257"/>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3" name="Straight Arrow Connector 342"/>
          <p:cNvCxnSpPr>
            <a:stCxn id="237" idx="2"/>
            <a:endCxn id="135" idx="0"/>
          </p:cNvCxnSpPr>
          <p:nvPr/>
        </p:nvCxnSpPr>
        <p:spPr>
          <a:xfrm flipH="1">
            <a:off x="1811525"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6" name="Straight Arrow Connector 345"/>
          <p:cNvCxnSpPr>
            <a:stCxn id="237" idx="2"/>
            <a:endCxn id="171" idx="0"/>
          </p:cNvCxnSpPr>
          <p:nvPr/>
        </p:nvCxnSpPr>
        <p:spPr>
          <a:xfrm>
            <a:off x="2544860"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276" idx="2"/>
            <a:endCxn id="207" idx="0"/>
          </p:cNvCxnSpPr>
          <p:nvPr/>
        </p:nvCxnSpPr>
        <p:spPr>
          <a:xfrm>
            <a:off x="2544860" y="5440496"/>
            <a:ext cx="11103" cy="36658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227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wipe(up)">
                                      <p:cBhvr>
                                        <p:cTn id="7" dur="500"/>
                                        <p:tgtEl>
                                          <p:spTgt spid="3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up)">
                                      <p:cBhvr>
                                        <p:cTn id="11" dur="500"/>
                                        <p:tgtEl>
                                          <p:spTgt spid="3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wipe(up)">
                                      <p:cBhvr>
                                        <p:cTn id="15" dur="500"/>
                                        <p:tgtEl>
                                          <p:spTgt spid="316"/>
                                        </p:tgtEl>
                                      </p:cBhvr>
                                    </p:animEffect>
                                  </p:childTnLst>
                                </p:cTn>
                              </p:par>
                              <p:par>
                                <p:cTn id="16" presetID="22" presetClass="entr" presetSubtype="1" fill="hold" nodeType="withEffect">
                                  <p:stCondLst>
                                    <p:cond delay="0"/>
                                  </p:stCondLst>
                                  <p:childTnLst>
                                    <p:set>
                                      <p:cBhvr>
                                        <p:cTn id="17" dur="1" fill="hold">
                                          <p:stCondLst>
                                            <p:cond delay="0"/>
                                          </p:stCondLst>
                                        </p:cTn>
                                        <p:tgtEl>
                                          <p:spTgt spid="325"/>
                                        </p:tgtEl>
                                        <p:attrNameLst>
                                          <p:attrName>style.visibility</p:attrName>
                                        </p:attrNameLst>
                                      </p:cBhvr>
                                      <p:to>
                                        <p:strVal val="visible"/>
                                      </p:to>
                                    </p:set>
                                    <p:animEffect transition="in" filter="wipe(up)">
                                      <p:cBhvr>
                                        <p:cTn id="18" dur="500"/>
                                        <p:tgtEl>
                                          <p:spTgt spid="3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20"/>
                                        </p:tgtEl>
                                      </p:cBhvr>
                                    </p:animEffect>
                                    <p:set>
                                      <p:cBhvr>
                                        <p:cTn id="23" dur="1" fill="hold">
                                          <p:stCondLst>
                                            <p:cond delay="499"/>
                                          </p:stCondLst>
                                        </p:cTn>
                                        <p:tgtEl>
                                          <p:spTgt spid="32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13"/>
                                        </p:tgtEl>
                                      </p:cBhvr>
                                    </p:animEffect>
                                    <p:set>
                                      <p:cBhvr>
                                        <p:cTn id="26" dur="1" fill="hold">
                                          <p:stCondLst>
                                            <p:cond delay="499"/>
                                          </p:stCondLst>
                                        </p:cTn>
                                        <p:tgtEl>
                                          <p:spTgt spid="31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25"/>
                                        </p:tgtEl>
                                      </p:cBhvr>
                                    </p:animEffect>
                                    <p:set>
                                      <p:cBhvr>
                                        <p:cTn id="29" dur="1" fill="hold">
                                          <p:stCondLst>
                                            <p:cond delay="499"/>
                                          </p:stCondLst>
                                        </p:cTn>
                                        <p:tgtEl>
                                          <p:spTgt spid="32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316"/>
                                        </p:tgtEl>
                                      </p:cBhvr>
                                    </p:animEffect>
                                    <p:set>
                                      <p:cBhvr>
                                        <p:cTn id="32" dur="1" fill="hold">
                                          <p:stCondLst>
                                            <p:cond delay="499"/>
                                          </p:stCondLst>
                                        </p:cTn>
                                        <p:tgtEl>
                                          <p:spTgt spid="3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fade">
                                      <p:cBhvr>
                                        <p:cTn id="49" dur="500"/>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52"/>
                                        </p:tgtEl>
                                        <p:attrNameLst>
                                          <p:attrName>style.visibility</p:attrName>
                                        </p:attrNameLst>
                                      </p:cBhvr>
                                      <p:to>
                                        <p:strVal val="visible"/>
                                      </p:to>
                                    </p:set>
                                    <p:animEffect transition="in" filter="fade">
                                      <p:cBhvr>
                                        <p:cTn id="54" dur="500"/>
                                        <p:tgtEl>
                                          <p:spTgt spid="2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340"/>
                                        </p:tgtEl>
                                        <p:attrNameLst>
                                          <p:attrName>style.visibility</p:attrName>
                                        </p:attrNameLst>
                                      </p:cBhvr>
                                      <p:to>
                                        <p:strVal val="visible"/>
                                      </p:to>
                                    </p:set>
                                    <p:animEffect transition="in" filter="wipe(up)">
                                      <p:cBhvr>
                                        <p:cTn id="58" dur="500"/>
                                        <p:tgtEl>
                                          <p:spTgt spid="340"/>
                                        </p:tgtEl>
                                      </p:cBhvr>
                                    </p:animEffect>
                                  </p:childTnLst>
                                </p:cTn>
                              </p:par>
                              <p:par>
                                <p:cTn id="59" presetID="22" presetClass="entr" presetSubtype="1" fill="hold" nodeType="withEffect">
                                  <p:stCondLst>
                                    <p:cond delay="300"/>
                                  </p:stCondLst>
                                  <p:childTnLst>
                                    <p:set>
                                      <p:cBhvr>
                                        <p:cTn id="60" dur="1" fill="hold">
                                          <p:stCondLst>
                                            <p:cond delay="0"/>
                                          </p:stCondLst>
                                        </p:cTn>
                                        <p:tgtEl>
                                          <p:spTgt spid="328"/>
                                        </p:tgtEl>
                                        <p:attrNameLst>
                                          <p:attrName>style.visibility</p:attrName>
                                        </p:attrNameLst>
                                      </p:cBhvr>
                                      <p:to>
                                        <p:strVal val="visible"/>
                                      </p:to>
                                    </p:set>
                                    <p:animEffect transition="in" filter="wipe(up)">
                                      <p:cBhvr>
                                        <p:cTn id="61" dur="500"/>
                                        <p:tgtEl>
                                          <p:spTgt spid="328"/>
                                        </p:tgtEl>
                                      </p:cBhvr>
                                    </p:animEffect>
                                  </p:childTnLst>
                                </p:cTn>
                              </p:par>
                              <p:par>
                                <p:cTn id="62" presetID="22" presetClass="entr" presetSubtype="1" fill="hold" nodeType="withEffect">
                                  <p:stCondLst>
                                    <p:cond delay="1000"/>
                                  </p:stCondLst>
                                  <p:childTnLst>
                                    <p:set>
                                      <p:cBhvr>
                                        <p:cTn id="63" dur="1" fill="hold">
                                          <p:stCondLst>
                                            <p:cond delay="0"/>
                                          </p:stCondLst>
                                        </p:cTn>
                                        <p:tgtEl>
                                          <p:spTgt spid="331"/>
                                        </p:tgtEl>
                                        <p:attrNameLst>
                                          <p:attrName>style.visibility</p:attrName>
                                        </p:attrNameLst>
                                      </p:cBhvr>
                                      <p:to>
                                        <p:strVal val="visible"/>
                                      </p:to>
                                    </p:set>
                                    <p:animEffect transition="in" filter="wipe(up)">
                                      <p:cBhvr>
                                        <p:cTn id="64" dur="700"/>
                                        <p:tgtEl>
                                          <p:spTgt spid="331"/>
                                        </p:tgtEl>
                                      </p:cBhvr>
                                    </p:animEffect>
                                  </p:childTnLst>
                                </p:cTn>
                              </p:par>
                              <p:par>
                                <p:cTn id="65" presetID="22" presetClass="entr" presetSubtype="1" fill="hold" nodeType="withEffect">
                                  <p:stCondLst>
                                    <p:cond delay="300"/>
                                  </p:stCondLst>
                                  <p:childTnLst>
                                    <p:set>
                                      <p:cBhvr>
                                        <p:cTn id="66" dur="1" fill="hold">
                                          <p:stCondLst>
                                            <p:cond delay="0"/>
                                          </p:stCondLst>
                                        </p:cTn>
                                        <p:tgtEl>
                                          <p:spTgt spid="334"/>
                                        </p:tgtEl>
                                        <p:attrNameLst>
                                          <p:attrName>style.visibility</p:attrName>
                                        </p:attrNameLst>
                                      </p:cBhvr>
                                      <p:to>
                                        <p:strVal val="visible"/>
                                      </p:to>
                                    </p:set>
                                    <p:animEffect transition="in" filter="wipe(up)">
                                      <p:cBhvr>
                                        <p:cTn id="67" dur="500"/>
                                        <p:tgtEl>
                                          <p:spTgt spid="334"/>
                                        </p:tgtEl>
                                      </p:cBhvr>
                                    </p:animEffect>
                                  </p:childTnLst>
                                </p:cTn>
                              </p:par>
                              <p:par>
                                <p:cTn id="68" presetID="22" presetClass="entr" presetSubtype="1" fill="hold" nodeType="withEffect">
                                  <p:stCondLst>
                                    <p:cond delay="400"/>
                                  </p:stCondLst>
                                  <p:childTnLst>
                                    <p:set>
                                      <p:cBhvr>
                                        <p:cTn id="69" dur="1" fill="hold">
                                          <p:stCondLst>
                                            <p:cond delay="0"/>
                                          </p:stCondLst>
                                        </p:cTn>
                                        <p:tgtEl>
                                          <p:spTgt spid="337"/>
                                        </p:tgtEl>
                                        <p:attrNameLst>
                                          <p:attrName>style.visibility</p:attrName>
                                        </p:attrNameLst>
                                      </p:cBhvr>
                                      <p:to>
                                        <p:strVal val="visible"/>
                                      </p:to>
                                    </p:set>
                                    <p:animEffect transition="in" filter="wipe(up)">
                                      <p:cBhvr>
                                        <p:cTn id="70" dur="500"/>
                                        <p:tgtEl>
                                          <p:spTgt spid="337"/>
                                        </p:tgtEl>
                                      </p:cBhvr>
                                    </p:animEffect>
                                  </p:childTnLst>
                                </p:cTn>
                              </p:par>
                              <p:par>
                                <p:cTn id="71" presetID="22" presetClass="entr" presetSubtype="1" fill="hold" nodeType="withEffect">
                                  <p:stCondLst>
                                    <p:cond delay="1000"/>
                                  </p:stCondLst>
                                  <p:childTnLst>
                                    <p:set>
                                      <p:cBhvr>
                                        <p:cTn id="72" dur="1" fill="hold">
                                          <p:stCondLst>
                                            <p:cond delay="0"/>
                                          </p:stCondLst>
                                        </p:cTn>
                                        <p:tgtEl>
                                          <p:spTgt spid="293"/>
                                        </p:tgtEl>
                                        <p:attrNameLst>
                                          <p:attrName>style.visibility</p:attrName>
                                        </p:attrNameLst>
                                      </p:cBhvr>
                                      <p:to>
                                        <p:strVal val="visible"/>
                                      </p:to>
                                    </p:set>
                                    <p:animEffect transition="in" filter="wipe(up)">
                                      <p:cBhvr>
                                        <p:cTn id="73" dur="500"/>
                                        <p:tgtEl>
                                          <p:spTgt spid="293"/>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167"/>
                                        </p:tgtEl>
                                        <p:attrNameLst>
                                          <p:attrName>style.visibility</p:attrName>
                                        </p:attrNameLst>
                                      </p:cBhvr>
                                      <p:to>
                                        <p:strVal val="visible"/>
                                      </p:to>
                                    </p:set>
                                    <p:animEffect transition="in" filter="fade">
                                      <p:cBhvr>
                                        <p:cTn id="82" dur="500"/>
                                        <p:tgtEl>
                                          <p:spTgt spid="167"/>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30"/>
                                        </p:tgtEl>
                                        <p:attrNameLst>
                                          <p:attrName>style.visibility</p:attrName>
                                        </p:attrNameLst>
                                      </p:cBhvr>
                                      <p:to>
                                        <p:strVal val="visible"/>
                                      </p:to>
                                    </p:set>
                                    <p:animEffect transition="in" filter="fade">
                                      <p:cBhvr>
                                        <p:cTn id="86" dur="500"/>
                                        <p:tgtEl>
                                          <p:spTgt spid="230"/>
                                        </p:tgtEl>
                                      </p:cBhvr>
                                    </p:animEffect>
                                  </p:childTnLst>
                                </p:cTn>
                              </p:par>
                            </p:childTnLst>
                          </p:cTn>
                        </p:par>
                        <p:par>
                          <p:cTn id="87" fill="hold">
                            <p:stCondLst>
                              <p:cond delay="1500"/>
                            </p:stCondLst>
                            <p:childTnLst>
                              <p:par>
                                <p:cTn id="88" presetID="22" presetClass="entr" presetSubtype="1" fill="hold" nodeType="afterEffect">
                                  <p:stCondLst>
                                    <p:cond delay="0"/>
                                  </p:stCondLst>
                                  <p:childTnLst>
                                    <p:set>
                                      <p:cBhvr>
                                        <p:cTn id="89" dur="1" fill="hold">
                                          <p:stCondLst>
                                            <p:cond delay="0"/>
                                          </p:stCondLst>
                                        </p:cTn>
                                        <p:tgtEl>
                                          <p:spTgt spid="296"/>
                                        </p:tgtEl>
                                        <p:attrNameLst>
                                          <p:attrName>style.visibility</p:attrName>
                                        </p:attrNameLst>
                                      </p:cBhvr>
                                      <p:to>
                                        <p:strVal val="visible"/>
                                      </p:to>
                                    </p:set>
                                    <p:animEffect transition="in" filter="wipe(up)">
                                      <p:cBhvr>
                                        <p:cTn id="90" dur="500"/>
                                        <p:tgtEl>
                                          <p:spTgt spid="296"/>
                                        </p:tgtEl>
                                      </p:cBhvr>
                                    </p:animEffect>
                                  </p:childTnLst>
                                </p:cTn>
                              </p:par>
                              <p:par>
                                <p:cTn id="91" presetID="22" presetClass="entr" presetSubtype="1" fill="hold" nodeType="withEffect">
                                  <p:stCondLst>
                                    <p:cond delay="300"/>
                                  </p:stCondLst>
                                  <p:childTnLst>
                                    <p:set>
                                      <p:cBhvr>
                                        <p:cTn id="92" dur="1" fill="hold">
                                          <p:stCondLst>
                                            <p:cond delay="0"/>
                                          </p:stCondLst>
                                        </p:cTn>
                                        <p:tgtEl>
                                          <p:spTgt spid="346"/>
                                        </p:tgtEl>
                                        <p:attrNameLst>
                                          <p:attrName>style.visibility</p:attrName>
                                        </p:attrNameLst>
                                      </p:cBhvr>
                                      <p:to>
                                        <p:strVal val="visible"/>
                                      </p:to>
                                    </p:set>
                                    <p:animEffect transition="in" filter="wipe(up)">
                                      <p:cBhvr>
                                        <p:cTn id="93" dur="500"/>
                                        <p:tgtEl>
                                          <p:spTgt spid="346"/>
                                        </p:tgtEl>
                                      </p:cBhvr>
                                    </p:animEffect>
                                  </p:childTnLst>
                                </p:cTn>
                              </p:par>
                              <p:par>
                                <p:cTn id="94" presetID="22" presetClass="entr" presetSubtype="1" fill="hold" nodeType="withEffect">
                                  <p:stCondLst>
                                    <p:cond delay="200"/>
                                  </p:stCondLst>
                                  <p:childTnLst>
                                    <p:set>
                                      <p:cBhvr>
                                        <p:cTn id="95" dur="1" fill="hold">
                                          <p:stCondLst>
                                            <p:cond delay="0"/>
                                          </p:stCondLst>
                                        </p:cTn>
                                        <p:tgtEl>
                                          <p:spTgt spid="343"/>
                                        </p:tgtEl>
                                        <p:attrNameLst>
                                          <p:attrName>style.visibility</p:attrName>
                                        </p:attrNameLst>
                                      </p:cBhvr>
                                      <p:to>
                                        <p:strVal val="visible"/>
                                      </p:to>
                                    </p:set>
                                    <p:animEffect transition="in" filter="wipe(up)">
                                      <p:cBhvr>
                                        <p:cTn id="96" dur="500"/>
                                        <p:tgtEl>
                                          <p:spTgt spid="343"/>
                                        </p:tgtEl>
                                      </p:cBhvr>
                                    </p:animEffect>
                                  </p:childTnLst>
                                </p:cTn>
                              </p:par>
                              <p:par>
                                <p:cTn id="97" presetID="22" presetClass="entr" presetSubtype="1" fill="hold" nodeType="withEffect">
                                  <p:stCondLst>
                                    <p:cond delay="800"/>
                                  </p:stCondLst>
                                  <p:childTnLst>
                                    <p:set>
                                      <p:cBhvr>
                                        <p:cTn id="98" dur="1" fill="hold">
                                          <p:stCondLst>
                                            <p:cond delay="0"/>
                                          </p:stCondLst>
                                        </p:cTn>
                                        <p:tgtEl>
                                          <p:spTgt spid="299"/>
                                        </p:tgtEl>
                                        <p:attrNameLst>
                                          <p:attrName>style.visibility</p:attrName>
                                        </p:attrNameLst>
                                      </p:cBhvr>
                                      <p:to>
                                        <p:strVal val="visible"/>
                                      </p:to>
                                    </p:set>
                                    <p:animEffect transition="in" filter="wipe(up)">
                                      <p:cBhvr>
                                        <p:cTn id="99" dur="500"/>
                                        <p:tgtEl>
                                          <p:spTgt spid="29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185"/>
                                        </p:tgtEl>
                                        <p:attrNameLst>
                                          <p:attrName>style.visibility</p:attrName>
                                        </p:attrNameLst>
                                      </p:cBhvr>
                                      <p:to>
                                        <p:strVal val="visible"/>
                                      </p:to>
                                    </p:set>
                                    <p:animEffect transition="in" filter="fade">
                                      <p:cBhvr>
                                        <p:cTn id="104" dur="500"/>
                                        <p:tgtEl>
                                          <p:spTgt spid="185"/>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71"/>
                                        </p:tgtEl>
                                        <p:attrNameLst>
                                          <p:attrName>style.visibility</p:attrName>
                                        </p:attrNameLst>
                                      </p:cBhvr>
                                      <p:to>
                                        <p:strVal val="visible"/>
                                      </p:to>
                                    </p:set>
                                    <p:animEffect transition="in" filter="fade">
                                      <p:cBhvr>
                                        <p:cTn id="108" dur="500"/>
                                        <p:tgtEl>
                                          <p:spTgt spid="271"/>
                                        </p:tgtEl>
                                      </p:cBhvr>
                                    </p:animEffect>
                                  </p:childTnLst>
                                </p:cTn>
                              </p:par>
                            </p:childTnLst>
                          </p:cTn>
                        </p:par>
                        <p:par>
                          <p:cTn id="109" fill="hold">
                            <p:stCondLst>
                              <p:cond delay="1000"/>
                            </p:stCondLst>
                            <p:childTnLst>
                              <p:par>
                                <p:cTn id="110" presetID="22" presetClass="entr" presetSubtype="1" fill="hold" nodeType="afterEffect">
                                  <p:stCondLst>
                                    <p:cond delay="0"/>
                                  </p:stCondLst>
                                  <p:childTnLst>
                                    <p:set>
                                      <p:cBhvr>
                                        <p:cTn id="111" dur="1" fill="hold">
                                          <p:stCondLst>
                                            <p:cond delay="0"/>
                                          </p:stCondLst>
                                        </p:cTn>
                                        <p:tgtEl>
                                          <p:spTgt spid="303"/>
                                        </p:tgtEl>
                                        <p:attrNameLst>
                                          <p:attrName>style.visibility</p:attrName>
                                        </p:attrNameLst>
                                      </p:cBhvr>
                                      <p:to>
                                        <p:strVal val="visible"/>
                                      </p:to>
                                    </p:set>
                                    <p:animEffect transition="in" filter="wipe(up)">
                                      <p:cBhvr>
                                        <p:cTn id="112" dur="500"/>
                                        <p:tgtEl>
                                          <p:spTgt spid="303"/>
                                        </p:tgtEl>
                                      </p:cBhvr>
                                    </p:animEffect>
                                  </p:childTnLst>
                                </p:cTn>
                              </p:par>
                            </p:childTnLst>
                          </p:cTn>
                        </p:par>
                        <p:par>
                          <p:cTn id="113" fill="hold">
                            <p:stCondLst>
                              <p:cond delay="1500"/>
                            </p:stCondLst>
                            <p:childTnLst>
                              <p:par>
                                <p:cTn id="114" presetID="22" presetClass="entr" presetSubtype="1" fill="hold" nodeType="afterEffect">
                                  <p:stCondLst>
                                    <p:cond delay="0"/>
                                  </p:stCondLst>
                                  <p:childTnLst>
                                    <p:set>
                                      <p:cBhvr>
                                        <p:cTn id="115" dur="1" fill="hold">
                                          <p:stCondLst>
                                            <p:cond delay="0"/>
                                          </p:stCondLst>
                                        </p:cTn>
                                        <p:tgtEl>
                                          <p:spTgt spid="306"/>
                                        </p:tgtEl>
                                        <p:attrNameLst>
                                          <p:attrName>style.visibility</p:attrName>
                                        </p:attrNameLst>
                                      </p:cBhvr>
                                      <p:to>
                                        <p:strVal val="visible"/>
                                      </p:to>
                                    </p:set>
                                    <p:animEffect transition="in" filter="wipe(up)">
                                      <p:cBhvr>
                                        <p:cTn id="116" dur="500"/>
                                        <p:tgtEl>
                                          <p:spTgt spid="306"/>
                                        </p:tgtEl>
                                      </p:cBhvr>
                                    </p:animEffect>
                                  </p:childTnLst>
                                </p:cTn>
                              </p:par>
                            </p:childTnLst>
                          </p:cTn>
                        </p:par>
                        <p:par>
                          <p:cTn id="117" fill="hold">
                            <p:stCondLst>
                              <p:cond delay="2000"/>
                            </p:stCondLst>
                            <p:childTnLst>
                              <p:par>
                                <p:cTn id="118" presetID="22" presetClass="entr" presetSubtype="1" fill="hold" nodeType="afterEffect">
                                  <p:stCondLst>
                                    <p:cond delay="0"/>
                                  </p:stCondLst>
                                  <p:childTnLst>
                                    <p:set>
                                      <p:cBhvr>
                                        <p:cTn id="119" dur="1" fill="hold">
                                          <p:stCondLst>
                                            <p:cond delay="0"/>
                                          </p:stCondLst>
                                        </p:cTn>
                                        <p:tgtEl>
                                          <p:spTgt spid="349"/>
                                        </p:tgtEl>
                                        <p:attrNameLst>
                                          <p:attrName>style.visibility</p:attrName>
                                        </p:attrNameLst>
                                      </p:cBhvr>
                                      <p:to>
                                        <p:strVal val="visible"/>
                                      </p:to>
                                    </p:set>
                                    <p:animEffect transition="in" filter="wipe(up)">
                                      <p:cBhvr>
                                        <p:cTn id="120" dur="500"/>
                                        <p:tgtEl>
                                          <p:spTgt spid="349"/>
                                        </p:tgtEl>
                                      </p:cBhvr>
                                    </p:animEffect>
                                  </p:childTnLst>
                                </p:cTn>
                              </p:par>
                              <p:par>
                                <p:cTn id="121" presetID="22" presetClass="entr" presetSubtype="1" fill="hold" nodeType="withEffect">
                                  <p:stCondLst>
                                    <p:cond delay="0"/>
                                  </p:stCondLst>
                                  <p:childTnLst>
                                    <p:set>
                                      <p:cBhvr>
                                        <p:cTn id="122" dur="1" fill="hold">
                                          <p:stCondLst>
                                            <p:cond delay="0"/>
                                          </p:stCondLst>
                                        </p:cTn>
                                        <p:tgtEl>
                                          <p:spTgt spid="309"/>
                                        </p:tgtEl>
                                        <p:attrNameLst>
                                          <p:attrName>style.visibility</p:attrName>
                                        </p:attrNameLst>
                                      </p:cBhvr>
                                      <p:to>
                                        <p:strVal val="visible"/>
                                      </p:to>
                                    </p:set>
                                    <p:animEffect transition="in" filter="wipe(up)">
                                      <p:cBhvr>
                                        <p:cTn id="123" dur="50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Load Balancing &amp; Fault Tolerance</a:t>
            </a:r>
          </a:p>
        </p:txBody>
      </p:sp>
      <p:sp>
        <p:nvSpPr>
          <p:cNvPr id="221" name="Can 220"/>
          <p:cNvSpPr/>
          <p:nvPr/>
        </p:nvSpPr>
        <p:spPr>
          <a:xfrm>
            <a:off x="5879179" y="6398695"/>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391" name="Group 390"/>
          <p:cNvGrpSpPr/>
          <p:nvPr/>
        </p:nvGrpSpPr>
        <p:grpSpPr>
          <a:xfrm>
            <a:off x="4464100" y="2564659"/>
            <a:ext cx="3593978" cy="3147498"/>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6371349" y="3224666"/>
            <a:ext cx="1544326" cy="2306797"/>
            <a:chOff x="7441366" y="1793260"/>
            <a:chExt cx="1135637"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4645563" y="3224666"/>
            <a:ext cx="1544325" cy="2306797"/>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grpSp>
        <p:nvGrpSpPr>
          <p:cNvPr id="402" name="Group 401"/>
          <p:cNvGrpSpPr/>
          <p:nvPr/>
        </p:nvGrpSpPr>
        <p:grpSpPr>
          <a:xfrm>
            <a:off x="4675446" y="5365646"/>
            <a:ext cx="735495" cy="453124"/>
            <a:chOff x="3240661" y="1005909"/>
            <a:chExt cx="540854" cy="333210"/>
          </a:xfrm>
        </p:grpSpPr>
        <p:grpSp>
          <p:nvGrpSpPr>
            <p:cNvPr id="403" name="Group 402"/>
            <p:cNvGrpSpPr/>
            <p:nvPr/>
          </p:nvGrpSpPr>
          <p:grpSpPr>
            <a:xfrm>
              <a:off x="3240661" y="1005909"/>
              <a:ext cx="540854" cy="333210"/>
              <a:chOff x="1926169" y="1632181"/>
              <a:chExt cx="540854" cy="333210"/>
            </a:xfrm>
          </p:grpSpPr>
          <p:sp>
            <p:nvSpPr>
              <p:cNvPr id="405" name="Rectangle 40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6" name="Rectangle 40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07" name="Group 406"/>
              <p:cNvGrpSpPr/>
              <p:nvPr/>
            </p:nvGrpSpPr>
            <p:grpSpPr>
              <a:xfrm>
                <a:off x="1989961" y="1665409"/>
                <a:ext cx="413499" cy="266755"/>
                <a:chOff x="1371600" y="2038342"/>
                <a:chExt cx="609600" cy="393263"/>
              </a:xfrm>
            </p:grpSpPr>
            <p:cxnSp>
              <p:nvCxnSpPr>
                <p:cNvPr id="411" name="Straight Connector 41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08" name="Rectangle 40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9" name="Rectangle 40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10" name="Rectangle 40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04" name="Rectangle 403"/>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20" name="Group 419"/>
          <p:cNvGrpSpPr/>
          <p:nvPr/>
        </p:nvGrpSpPr>
        <p:grpSpPr>
          <a:xfrm>
            <a:off x="4676887" y="4913508"/>
            <a:ext cx="735495" cy="453124"/>
            <a:chOff x="3240661" y="1005909"/>
            <a:chExt cx="540854" cy="333210"/>
          </a:xfrm>
        </p:grpSpPr>
        <p:grpSp>
          <p:nvGrpSpPr>
            <p:cNvPr id="421" name="Group 420"/>
            <p:cNvGrpSpPr/>
            <p:nvPr/>
          </p:nvGrpSpPr>
          <p:grpSpPr>
            <a:xfrm>
              <a:off x="3240661" y="1005909"/>
              <a:ext cx="540854" cy="333210"/>
              <a:chOff x="1926169" y="1632181"/>
              <a:chExt cx="540854" cy="333210"/>
            </a:xfrm>
          </p:grpSpPr>
          <p:sp>
            <p:nvSpPr>
              <p:cNvPr id="423" name="Rectangle 42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4" name="Rectangle 42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25" name="Group 424"/>
              <p:cNvGrpSpPr/>
              <p:nvPr/>
            </p:nvGrpSpPr>
            <p:grpSpPr>
              <a:xfrm>
                <a:off x="1989961" y="1665409"/>
                <a:ext cx="413499" cy="266755"/>
                <a:chOff x="1371600" y="2038342"/>
                <a:chExt cx="609600" cy="393263"/>
              </a:xfrm>
            </p:grpSpPr>
            <p:cxnSp>
              <p:nvCxnSpPr>
                <p:cNvPr id="429" name="Straight Connector 42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26" name="Rectangle 42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7" name="Rectangle 42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8" name="Rectangle 42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22" name="Rectangle 421"/>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38" name="Group 437"/>
          <p:cNvGrpSpPr/>
          <p:nvPr/>
        </p:nvGrpSpPr>
        <p:grpSpPr>
          <a:xfrm>
            <a:off x="5415082" y="4913508"/>
            <a:ext cx="735495" cy="453124"/>
            <a:chOff x="3240661" y="1005909"/>
            <a:chExt cx="540854" cy="333210"/>
          </a:xfrm>
        </p:grpSpPr>
        <p:grpSp>
          <p:nvGrpSpPr>
            <p:cNvPr id="439" name="Group 438"/>
            <p:cNvGrpSpPr/>
            <p:nvPr/>
          </p:nvGrpSpPr>
          <p:grpSpPr>
            <a:xfrm>
              <a:off x="3240661" y="1005909"/>
              <a:ext cx="540854" cy="333210"/>
              <a:chOff x="1926169" y="1632181"/>
              <a:chExt cx="540854" cy="333210"/>
            </a:xfrm>
          </p:grpSpPr>
          <p:sp>
            <p:nvSpPr>
              <p:cNvPr id="441" name="Rectangle 44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2" name="Rectangle 44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43" name="Group 442"/>
              <p:cNvGrpSpPr/>
              <p:nvPr/>
            </p:nvGrpSpPr>
            <p:grpSpPr>
              <a:xfrm>
                <a:off x="1989961" y="1665409"/>
                <a:ext cx="413499" cy="266755"/>
                <a:chOff x="1371600" y="2038342"/>
                <a:chExt cx="609600" cy="393263"/>
              </a:xfrm>
            </p:grpSpPr>
            <p:cxnSp>
              <p:nvCxnSpPr>
                <p:cNvPr id="447" name="Straight Connector 44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44" name="Rectangle 44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5" name="Rectangle 44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6" name="Rectangle 44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40" name="Rectangle 439"/>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56" name="Group 455"/>
          <p:cNvGrpSpPr/>
          <p:nvPr/>
        </p:nvGrpSpPr>
        <p:grpSpPr>
          <a:xfrm>
            <a:off x="5411871" y="5816169"/>
            <a:ext cx="735495" cy="453124"/>
            <a:chOff x="3240661" y="1005909"/>
            <a:chExt cx="540854" cy="333210"/>
          </a:xfrm>
        </p:grpSpPr>
        <p:grpSp>
          <p:nvGrpSpPr>
            <p:cNvPr id="457" name="Group 456"/>
            <p:cNvGrpSpPr/>
            <p:nvPr/>
          </p:nvGrpSpPr>
          <p:grpSpPr>
            <a:xfrm>
              <a:off x="3240661" y="1005909"/>
              <a:ext cx="540854" cy="333210"/>
              <a:chOff x="1926169" y="1632181"/>
              <a:chExt cx="540854" cy="333210"/>
            </a:xfrm>
          </p:grpSpPr>
          <p:sp>
            <p:nvSpPr>
              <p:cNvPr id="459" name="Rectangle 45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0" name="Rectangle 45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61" name="Group 460"/>
              <p:cNvGrpSpPr/>
              <p:nvPr/>
            </p:nvGrpSpPr>
            <p:grpSpPr>
              <a:xfrm>
                <a:off x="1989961" y="1665409"/>
                <a:ext cx="413499" cy="266755"/>
                <a:chOff x="1371600" y="2038342"/>
                <a:chExt cx="609600" cy="393263"/>
              </a:xfrm>
            </p:grpSpPr>
            <p:cxnSp>
              <p:nvCxnSpPr>
                <p:cNvPr id="465" name="Straight Connector 46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62" name="Rectangle 46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3" name="Rectangle 46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4" name="Rectangle 46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58" name="Rectangle 457"/>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74" name="Group 473"/>
          <p:cNvGrpSpPr/>
          <p:nvPr/>
        </p:nvGrpSpPr>
        <p:grpSpPr>
          <a:xfrm>
            <a:off x="5415082" y="5363044"/>
            <a:ext cx="735495" cy="453124"/>
            <a:chOff x="3240661" y="1005909"/>
            <a:chExt cx="540854" cy="333210"/>
          </a:xfrm>
        </p:grpSpPr>
        <p:grpSp>
          <p:nvGrpSpPr>
            <p:cNvPr id="475" name="Group 474"/>
            <p:cNvGrpSpPr/>
            <p:nvPr/>
          </p:nvGrpSpPr>
          <p:grpSpPr>
            <a:xfrm>
              <a:off x="3240661" y="1005909"/>
              <a:ext cx="540854" cy="333210"/>
              <a:chOff x="1926169" y="1632181"/>
              <a:chExt cx="540854" cy="333210"/>
            </a:xfrm>
          </p:grpSpPr>
          <p:sp>
            <p:nvSpPr>
              <p:cNvPr id="477" name="Rectangle 47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78" name="Rectangle 47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79" name="Group 478"/>
              <p:cNvGrpSpPr/>
              <p:nvPr/>
            </p:nvGrpSpPr>
            <p:grpSpPr>
              <a:xfrm>
                <a:off x="1989961" y="1665409"/>
                <a:ext cx="413499" cy="266755"/>
                <a:chOff x="1371600" y="2038342"/>
                <a:chExt cx="609600" cy="393263"/>
              </a:xfrm>
            </p:grpSpPr>
            <p:cxnSp>
              <p:nvCxnSpPr>
                <p:cNvPr id="483" name="Straight Connector 48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80" name="Rectangle 47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1" name="Rectangle 48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2" name="Rectangle 48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76" name="Rectangle 475"/>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92" name="Group 491"/>
          <p:cNvGrpSpPr/>
          <p:nvPr/>
        </p:nvGrpSpPr>
        <p:grpSpPr>
          <a:xfrm>
            <a:off x="4676887" y="3564893"/>
            <a:ext cx="735495" cy="453124"/>
            <a:chOff x="3240661" y="1005909"/>
            <a:chExt cx="540854" cy="333210"/>
          </a:xfrm>
        </p:grpSpPr>
        <p:grpSp>
          <p:nvGrpSpPr>
            <p:cNvPr id="493" name="Group 492"/>
            <p:cNvGrpSpPr/>
            <p:nvPr/>
          </p:nvGrpSpPr>
          <p:grpSpPr>
            <a:xfrm>
              <a:off x="3240661" y="1005909"/>
              <a:ext cx="540854" cy="333210"/>
              <a:chOff x="1926169" y="1632181"/>
              <a:chExt cx="540854" cy="333210"/>
            </a:xfrm>
          </p:grpSpPr>
          <p:sp>
            <p:nvSpPr>
              <p:cNvPr id="495" name="Rectangle 49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6" name="Rectangle 49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97" name="Group 496"/>
              <p:cNvGrpSpPr/>
              <p:nvPr/>
            </p:nvGrpSpPr>
            <p:grpSpPr>
              <a:xfrm>
                <a:off x="1989961" y="1665409"/>
                <a:ext cx="413499" cy="266755"/>
                <a:chOff x="1371600" y="2038342"/>
                <a:chExt cx="609600" cy="393263"/>
              </a:xfrm>
            </p:grpSpPr>
            <p:cxnSp>
              <p:nvCxnSpPr>
                <p:cNvPr id="501" name="Straight Connector 50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7" name="Straight Connector 50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98" name="Rectangle 49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9" name="Rectangle 49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0" name="Rectangle 49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94" name="Rectangle 493"/>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10" name="Group 509"/>
          <p:cNvGrpSpPr/>
          <p:nvPr/>
        </p:nvGrpSpPr>
        <p:grpSpPr>
          <a:xfrm>
            <a:off x="4676887" y="4014431"/>
            <a:ext cx="735495" cy="453124"/>
            <a:chOff x="3240661" y="1005909"/>
            <a:chExt cx="540854" cy="333210"/>
          </a:xfrm>
        </p:grpSpPr>
        <p:grpSp>
          <p:nvGrpSpPr>
            <p:cNvPr id="511" name="Group 510"/>
            <p:cNvGrpSpPr/>
            <p:nvPr/>
          </p:nvGrpSpPr>
          <p:grpSpPr>
            <a:xfrm>
              <a:off x="3240661" y="1005909"/>
              <a:ext cx="540854" cy="333210"/>
              <a:chOff x="1926169" y="1632181"/>
              <a:chExt cx="540854" cy="333210"/>
            </a:xfrm>
          </p:grpSpPr>
          <p:sp>
            <p:nvSpPr>
              <p:cNvPr id="513" name="Rectangle 51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4" name="Rectangle 51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15" name="Group 514"/>
              <p:cNvGrpSpPr/>
              <p:nvPr/>
            </p:nvGrpSpPr>
            <p:grpSpPr>
              <a:xfrm>
                <a:off x="1989961" y="1665409"/>
                <a:ext cx="413499" cy="266755"/>
                <a:chOff x="1371600" y="2038342"/>
                <a:chExt cx="609600" cy="393263"/>
              </a:xfrm>
            </p:grpSpPr>
            <p:cxnSp>
              <p:nvCxnSpPr>
                <p:cNvPr id="519" name="Straight Connector 51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16" name="Rectangle 51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7" name="Rectangle 51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8" name="Rectangle 51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12" name="Rectangle 511"/>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28" name="Group 527"/>
          <p:cNvGrpSpPr/>
          <p:nvPr/>
        </p:nvGrpSpPr>
        <p:grpSpPr>
          <a:xfrm>
            <a:off x="4676887" y="4463970"/>
            <a:ext cx="735495" cy="453124"/>
            <a:chOff x="3240661" y="1005909"/>
            <a:chExt cx="540854" cy="333210"/>
          </a:xfrm>
        </p:grpSpPr>
        <p:grpSp>
          <p:nvGrpSpPr>
            <p:cNvPr id="529" name="Group 528"/>
            <p:cNvGrpSpPr/>
            <p:nvPr/>
          </p:nvGrpSpPr>
          <p:grpSpPr>
            <a:xfrm>
              <a:off x="3240661" y="1005909"/>
              <a:ext cx="540854" cy="333210"/>
              <a:chOff x="1926169" y="1632181"/>
              <a:chExt cx="540854" cy="333210"/>
            </a:xfrm>
          </p:grpSpPr>
          <p:sp>
            <p:nvSpPr>
              <p:cNvPr id="531" name="Rectangle 53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3" name="Group 532"/>
              <p:cNvGrpSpPr/>
              <p:nvPr/>
            </p:nvGrpSpPr>
            <p:grpSpPr>
              <a:xfrm>
                <a:off x="1989961" y="1665409"/>
                <a:ext cx="413499" cy="266755"/>
                <a:chOff x="1371600" y="2038342"/>
                <a:chExt cx="609600" cy="393263"/>
              </a:xfrm>
            </p:grpSpPr>
            <p:cxnSp>
              <p:nvCxnSpPr>
                <p:cNvPr id="537" name="Straight Connector 53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5" name="Straight Connector 54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4" name="Rectangle 53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5" name="Rectangle 53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6" name="Rectangle 53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30" name="Rectangle 529"/>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46" name="Group 545"/>
          <p:cNvGrpSpPr/>
          <p:nvPr/>
        </p:nvGrpSpPr>
        <p:grpSpPr>
          <a:xfrm>
            <a:off x="5415082" y="4463970"/>
            <a:ext cx="735495" cy="453124"/>
            <a:chOff x="3240661" y="1005909"/>
            <a:chExt cx="540854" cy="333210"/>
          </a:xfrm>
        </p:grpSpPr>
        <p:grpSp>
          <p:nvGrpSpPr>
            <p:cNvPr id="547" name="Group 546"/>
            <p:cNvGrpSpPr/>
            <p:nvPr/>
          </p:nvGrpSpPr>
          <p:grpSpPr>
            <a:xfrm>
              <a:off x="3240661" y="1005909"/>
              <a:ext cx="540854" cy="333210"/>
              <a:chOff x="1926169" y="1632181"/>
              <a:chExt cx="540854" cy="333210"/>
            </a:xfrm>
          </p:grpSpPr>
          <p:sp>
            <p:nvSpPr>
              <p:cNvPr id="549" name="Rectangle 54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0" name="Rectangle 54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1" name="Group 550"/>
              <p:cNvGrpSpPr/>
              <p:nvPr/>
            </p:nvGrpSpPr>
            <p:grpSpPr>
              <a:xfrm>
                <a:off x="1989961" y="1665409"/>
                <a:ext cx="413499" cy="266755"/>
                <a:chOff x="1371600" y="2038342"/>
                <a:chExt cx="609600" cy="393263"/>
              </a:xfrm>
            </p:grpSpPr>
            <p:cxnSp>
              <p:nvCxnSpPr>
                <p:cNvPr id="555" name="Straight Connector 55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7" name="Straight Connector 55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2" name="Rectangle 55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4" name="Rectangle 55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48" name="Rectangle 547"/>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64" name="Group 563"/>
          <p:cNvGrpSpPr/>
          <p:nvPr/>
        </p:nvGrpSpPr>
        <p:grpSpPr>
          <a:xfrm>
            <a:off x="5415082" y="4014431"/>
            <a:ext cx="735495" cy="453124"/>
            <a:chOff x="3240661" y="1005909"/>
            <a:chExt cx="540854" cy="333210"/>
          </a:xfrm>
        </p:grpSpPr>
        <p:grpSp>
          <p:nvGrpSpPr>
            <p:cNvPr id="565" name="Group 564"/>
            <p:cNvGrpSpPr/>
            <p:nvPr/>
          </p:nvGrpSpPr>
          <p:grpSpPr>
            <a:xfrm>
              <a:off x="3240661" y="1005909"/>
              <a:ext cx="540854" cy="333210"/>
              <a:chOff x="1926169" y="1632181"/>
              <a:chExt cx="540854" cy="333210"/>
            </a:xfrm>
          </p:grpSpPr>
          <p:sp>
            <p:nvSpPr>
              <p:cNvPr id="567" name="Rectangle 56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8" name="Rectangle 56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69" name="Group 568"/>
              <p:cNvGrpSpPr/>
              <p:nvPr/>
            </p:nvGrpSpPr>
            <p:grpSpPr>
              <a:xfrm>
                <a:off x="1989961" y="1665409"/>
                <a:ext cx="413499" cy="266755"/>
                <a:chOff x="1371600" y="2038342"/>
                <a:chExt cx="609600" cy="393263"/>
              </a:xfrm>
            </p:grpSpPr>
            <p:cxnSp>
              <p:nvCxnSpPr>
                <p:cNvPr id="573" name="Straight Connector 57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4" name="Straight Connector 57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5" name="Straight Connector 57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7" name="Straight Connector 57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8" name="Straight Connector 57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70" name="Rectangle 56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1" name="Rectangle 57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2" name="Rectangle 57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66" name="Rectangle 565"/>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82" name="Group 581"/>
          <p:cNvGrpSpPr/>
          <p:nvPr/>
        </p:nvGrpSpPr>
        <p:grpSpPr>
          <a:xfrm>
            <a:off x="5415082"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7180899"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6548752"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6553941"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7183562"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Tree>
    <p:extLst>
      <p:ext uri="{BB962C8B-B14F-4D97-AF65-F5344CB8AC3E}">
        <p14:creationId xmlns:p14="http://schemas.microsoft.com/office/powerpoint/2010/main" val="183034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5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par>
                                <p:cTn id="11" presetID="10" presetClass="entr" presetSubtype="0" fill="hold" nodeType="withEffect">
                                  <p:stCondLst>
                                    <p:cond delay="2700"/>
                                  </p:stCondLst>
                                  <p:childTnLst>
                                    <p:set>
                                      <p:cBhvr>
                                        <p:cTn id="12" dur="1" fill="hold">
                                          <p:stCondLst>
                                            <p:cond delay="0"/>
                                          </p:stCondLst>
                                        </p:cTn>
                                        <p:tgtEl>
                                          <p:spTgt spid="546"/>
                                        </p:tgtEl>
                                        <p:attrNameLst>
                                          <p:attrName>style.visibility</p:attrName>
                                        </p:attrNameLst>
                                      </p:cBhvr>
                                      <p:to>
                                        <p:strVal val="visible"/>
                                      </p:to>
                                    </p:set>
                                    <p:animEffect transition="in" filter="fade">
                                      <p:cBhvr>
                                        <p:cTn id="13" dur="500"/>
                                        <p:tgtEl>
                                          <p:spTgt spid="546"/>
                                        </p:tgtEl>
                                      </p:cBhvr>
                                    </p:animEffect>
                                  </p:childTnLst>
                                </p:cTn>
                              </p:par>
                              <p:par>
                                <p:cTn id="14" presetID="10" presetClass="entr" presetSubtype="0" fill="hold" nodeType="withEffect">
                                  <p:stCondLst>
                                    <p:cond delay="110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500"/>
                                        <p:tgtEl>
                                          <p:spTgt spid="492"/>
                                        </p:tgtEl>
                                      </p:cBhvr>
                                    </p:animEffect>
                                  </p:childTnLst>
                                </p:cTn>
                              </p:par>
                              <p:par>
                                <p:cTn id="17" presetID="10" presetClass="entr" presetSubtype="0" fill="hold" nodeType="withEffect">
                                  <p:stCondLst>
                                    <p:cond delay="500"/>
                                  </p:stCondLst>
                                  <p:childTnLst>
                                    <p:set>
                                      <p:cBhvr>
                                        <p:cTn id="18" dur="1" fill="hold">
                                          <p:stCondLst>
                                            <p:cond delay="0"/>
                                          </p:stCondLst>
                                        </p:cTn>
                                        <p:tgtEl>
                                          <p:spTgt spid="564"/>
                                        </p:tgtEl>
                                        <p:attrNameLst>
                                          <p:attrName>style.visibility</p:attrName>
                                        </p:attrNameLst>
                                      </p:cBhvr>
                                      <p:to>
                                        <p:strVal val="visible"/>
                                      </p:to>
                                    </p:set>
                                    <p:animEffect transition="in" filter="fade">
                                      <p:cBhvr>
                                        <p:cTn id="19" dur="500"/>
                                        <p:tgtEl>
                                          <p:spTgt spid="564"/>
                                        </p:tgtEl>
                                      </p:cBhvr>
                                    </p:animEffect>
                                  </p:childTnLst>
                                </p:cTn>
                              </p:par>
                              <p:par>
                                <p:cTn id="20" presetID="10" presetClass="entr" presetSubtype="0" fill="hold" nodeType="withEffect">
                                  <p:stCondLst>
                                    <p:cond delay="1900"/>
                                  </p:stCondLst>
                                  <p:childTnLst>
                                    <p:set>
                                      <p:cBhvr>
                                        <p:cTn id="21" dur="1" fill="hold">
                                          <p:stCondLst>
                                            <p:cond delay="0"/>
                                          </p:stCondLst>
                                        </p:cTn>
                                        <p:tgtEl>
                                          <p:spTgt spid="402"/>
                                        </p:tgtEl>
                                        <p:attrNameLst>
                                          <p:attrName>style.visibility</p:attrName>
                                        </p:attrNameLst>
                                      </p:cBhvr>
                                      <p:to>
                                        <p:strVal val="visible"/>
                                      </p:to>
                                    </p:set>
                                    <p:animEffect transition="in" filter="fade">
                                      <p:cBhvr>
                                        <p:cTn id="22" dur="500"/>
                                        <p:tgtEl>
                                          <p:spTgt spid="402"/>
                                        </p:tgtEl>
                                      </p:cBhvr>
                                    </p:animEffect>
                                  </p:childTnLst>
                                </p:cTn>
                              </p:par>
                              <p:par>
                                <p:cTn id="23" presetID="10" presetClass="entr" presetSubtype="0" fill="hold" nodeType="withEffect">
                                  <p:stCondLst>
                                    <p:cond delay="700"/>
                                  </p:stCondLst>
                                  <p:childTnLst>
                                    <p:set>
                                      <p:cBhvr>
                                        <p:cTn id="24" dur="1" fill="hold">
                                          <p:stCondLst>
                                            <p:cond delay="0"/>
                                          </p:stCondLst>
                                        </p:cTn>
                                        <p:tgtEl>
                                          <p:spTgt spid="438"/>
                                        </p:tgtEl>
                                        <p:attrNameLst>
                                          <p:attrName>style.visibility</p:attrName>
                                        </p:attrNameLst>
                                      </p:cBhvr>
                                      <p:to>
                                        <p:strVal val="visible"/>
                                      </p:to>
                                    </p:set>
                                    <p:animEffect transition="in" filter="fade">
                                      <p:cBhvr>
                                        <p:cTn id="25" dur="500"/>
                                        <p:tgtEl>
                                          <p:spTgt spid="438"/>
                                        </p:tgtEl>
                                      </p:cBhvr>
                                    </p:animEffect>
                                  </p:childTnLst>
                                </p:cTn>
                              </p:par>
                              <p:par>
                                <p:cTn id="26" presetID="10" presetClass="entr" presetSubtype="0" fill="hold" nodeType="withEffect">
                                  <p:stCondLst>
                                    <p:cond delay="2200"/>
                                  </p:stCondLst>
                                  <p:childTnLst>
                                    <p:set>
                                      <p:cBhvr>
                                        <p:cTn id="27" dur="1" fill="hold">
                                          <p:stCondLst>
                                            <p:cond delay="0"/>
                                          </p:stCondLst>
                                        </p:cTn>
                                        <p:tgtEl>
                                          <p:spTgt spid="456"/>
                                        </p:tgtEl>
                                        <p:attrNameLst>
                                          <p:attrName>style.visibility</p:attrName>
                                        </p:attrNameLst>
                                      </p:cBhvr>
                                      <p:to>
                                        <p:strVal val="visible"/>
                                      </p:to>
                                    </p:set>
                                    <p:animEffect transition="in" filter="fade">
                                      <p:cBhvr>
                                        <p:cTn id="28" dur="500"/>
                                        <p:tgtEl>
                                          <p:spTgt spid="456"/>
                                        </p:tgtEl>
                                      </p:cBhvr>
                                    </p:animEffect>
                                  </p:childTnLst>
                                </p:cTn>
                              </p:par>
                              <p:par>
                                <p:cTn id="29" presetID="10" presetClass="entr" presetSubtype="0" fill="hold" nodeType="withEffect">
                                  <p:stCondLst>
                                    <p:cond delay="0"/>
                                  </p:stCondLst>
                                  <p:childTnLst>
                                    <p:set>
                                      <p:cBhvr>
                                        <p:cTn id="30" dur="1" fill="hold">
                                          <p:stCondLst>
                                            <p:cond delay="0"/>
                                          </p:stCondLst>
                                        </p:cTn>
                                        <p:tgtEl>
                                          <p:spTgt spid="474"/>
                                        </p:tgtEl>
                                        <p:attrNameLst>
                                          <p:attrName>style.visibility</p:attrName>
                                        </p:attrNameLst>
                                      </p:cBhvr>
                                      <p:to>
                                        <p:strVal val="visible"/>
                                      </p:to>
                                    </p:set>
                                    <p:animEffect transition="in" filter="fade">
                                      <p:cBhvr>
                                        <p:cTn id="31" dur="500"/>
                                        <p:tgtEl>
                                          <p:spTgt spid="474"/>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0"/>
                                        </p:tgtEl>
                                        <p:attrNameLst>
                                          <p:attrName>style.visibility</p:attrName>
                                        </p:attrNameLst>
                                      </p:cBhvr>
                                      <p:to>
                                        <p:strVal val="visible"/>
                                      </p:to>
                                    </p:set>
                                    <p:animEffect transition="in" filter="fade">
                                      <p:cBhvr>
                                        <p:cTn id="34" dur="500"/>
                                        <p:tgtEl>
                                          <p:spTgt spid="420"/>
                                        </p:tgtEl>
                                      </p:cBhvr>
                                    </p:animEffect>
                                  </p:childTnLst>
                                </p:cTn>
                              </p:par>
                              <p:par>
                                <p:cTn id="35" presetID="10" presetClass="entr" presetSubtype="0" fill="hold" nodeType="withEffect">
                                  <p:stCondLst>
                                    <p:cond delay="2500"/>
                                  </p:stCondLst>
                                  <p:childTnLst>
                                    <p:set>
                                      <p:cBhvr>
                                        <p:cTn id="36" dur="1" fill="hold">
                                          <p:stCondLst>
                                            <p:cond delay="0"/>
                                          </p:stCondLst>
                                        </p:cTn>
                                        <p:tgtEl>
                                          <p:spTgt spid="528"/>
                                        </p:tgtEl>
                                        <p:attrNameLst>
                                          <p:attrName>style.visibility</p:attrName>
                                        </p:attrNameLst>
                                      </p:cBhvr>
                                      <p:to>
                                        <p:strVal val="visible"/>
                                      </p:to>
                                    </p:set>
                                    <p:animEffect transition="in" filter="fade">
                                      <p:cBhvr>
                                        <p:cTn id="37" dur="5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219880" y="2413276"/>
            <a:ext cx="3593978" cy="3298881"/>
            <a:chOff x="6043929" y="1774629"/>
            <a:chExt cx="2642871" cy="2425868"/>
          </a:xfrm>
        </p:grpSpPr>
        <p:grpSp>
          <p:nvGrpSpPr>
            <p:cNvPr id="37" name="Group 36"/>
            <p:cNvGrpSpPr/>
            <p:nvPr/>
          </p:nvGrpSpPr>
          <p:grpSpPr>
            <a:xfrm>
              <a:off x="6043929" y="1885950"/>
              <a:ext cx="2642871" cy="2314547"/>
              <a:chOff x="6043929" y="1885950"/>
              <a:chExt cx="2642871" cy="2314547"/>
            </a:xfrm>
          </p:grpSpPr>
          <p:grpSp>
            <p:nvGrpSpPr>
              <p:cNvPr id="613" name="Group 612"/>
              <p:cNvGrpSpPr/>
              <p:nvPr/>
            </p:nvGrpSpPr>
            <p:grpSpPr>
              <a:xfrm>
                <a:off x="6043929" y="1885950"/>
                <a:ext cx="2642871" cy="2314547"/>
                <a:chOff x="4156030" y="3448050"/>
                <a:chExt cx="2566671" cy="2250456"/>
              </a:xfrm>
            </p:grpSpPr>
            <p:sp>
              <p:nvSpPr>
                <p:cNvPr id="614" name="Rectangle 613"/>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5" name="Flowchart: Alternate Process 614"/>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616" name="Group 615"/>
              <p:cNvGrpSpPr/>
              <p:nvPr/>
            </p:nvGrpSpPr>
            <p:grpSpPr>
              <a:xfrm>
                <a:off x="7446445" y="2371294"/>
                <a:ext cx="1135637" cy="1696328"/>
                <a:chOff x="7441366" y="1793260"/>
                <a:chExt cx="1135637" cy="1696328"/>
              </a:xfrm>
            </p:grpSpPr>
            <p:sp>
              <p:nvSpPr>
                <p:cNvPr id="617" name="Rectangle 616"/>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8" name="Flowchart: Alternate Process 617"/>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619" name="Group 618"/>
              <p:cNvGrpSpPr/>
              <p:nvPr/>
            </p:nvGrpSpPr>
            <p:grpSpPr>
              <a:xfrm>
                <a:off x="6177370" y="2371294"/>
                <a:ext cx="1135636" cy="1696328"/>
                <a:chOff x="6172291" y="1793260"/>
                <a:chExt cx="1135636" cy="1696328"/>
              </a:xfrm>
            </p:grpSpPr>
            <p:sp>
              <p:nvSpPr>
                <p:cNvPr id="620" name="Rectangle 619"/>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1" name="Flowchart: Alternate Process 620"/>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622" name="Rectangle 621"/>
              <p:cNvSpPr/>
              <p:nvPr/>
            </p:nvSpPr>
            <p:spPr>
              <a:xfrm>
                <a:off x="6172199"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62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0" name="Group 979"/>
          <p:cNvGrpSpPr/>
          <p:nvPr/>
        </p:nvGrpSpPr>
        <p:grpSpPr>
          <a:xfrm>
            <a:off x="8217152" y="2410174"/>
            <a:ext cx="3593978" cy="3298881"/>
            <a:chOff x="6043929" y="1774629"/>
            <a:chExt cx="2642871" cy="2425868"/>
          </a:xfrm>
        </p:grpSpPr>
        <p:grpSp>
          <p:nvGrpSpPr>
            <p:cNvPr id="981" name="Group 980"/>
            <p:cNvGrpSpPr/>
            <p:nvPr/>
          </p:nvGrpSpPr>
          <p:grpSpPr>
            <a:xfrm>
              <a:off x="6043929" y="1885950"/>
              <a:ext cx="2642871" cy="2314547"/>
              <a:chOff x="6043929" y="1885950"/>
              <a:chExt cx="2642871" cy="2314547"/>
            </a:xfrm>
          </p:grpSpPr>
          <p:grpSp>
            <p:nvGrpSpPr>
              <p:cNvPr id="983" name="Group 982"/>
              <p:cNvGrpSpPr/>
              <p:nvPr/>
            </p:nvGrpSpPr>
            <p:grpSpPr>
              <a:xfrm>
                <a:off x="6043929" y="1885950"/>
                <a:ext cx="2642871" cy="2314547"/>
                <a:chOff x="4156030" y="3448050"/>
                <a:chExt cx="2566671" cy="2250456"/>
              </a:xfrm>
            </p:grpSpPr>
            <p:sp>
              <p:nvSpPr>
                <p:cNvPr id="991" name="Rectangle 990"/>
                <p:cNvSpPr/>
                <p:nvPr/>
              </p:nvSpPr>
              <p:spPr>
                <a:xfrm>
                  <a:off x="4156031" y="3562350"/>
                  <a:ext cx="2566670" cy="2136156"/>
                </a:xfrm>
                <a:prstGeom prst="rect">
                  <a:avLst/>
                </a:prstGeom>
                <a:solidFill>
                  <a:schemeClr val="bg1">
                    <a:lumMod val="75000"/>
                    <a:lumOff val="25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2" name="Flowchart: Alternate Process 991"/>
                <p:cNvSpPr/>
                <p:nvPr/>
              </p:nvSpPr>
              <p:spPr>
                <a:xfrm>
                  <a:off x="4156030" y="3448050"/>
                  <a:ext cx="1230039"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984" name="Group 983"/>
              <p:cNvGrpSpPr/>
              <p:nvPr/>
            </p:nvGrpSpPr>
            <p:grpSpPr>
              <a:xfrm>
                <a:off x="7446445" y="2371294"/>
                <a:ext cx="1135637" cy="1696328"/>
                <a:chOff x="7441366" y="1793260"/>
                <a:chExt cx="1135637" cy="1696328"/>
              </a:xfrm>
            </p:grpSpPr>
            <p:sp>
              <p:nvSpPr>
                <p:cNvPr id="989" name="Rectangle 988"/>
                <p:cNvSpPr/>
                <p:nvPr/>
              </p:nvSpPr>
              <p:spPr>
                <a:xfrm>
                  <a:off x="7441367"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0" name="Flowchart: Alternate Process 989"/>
                <p:cNvSpPr/>
                <p:nvPr/>
              </p:nvSpPr>
              <p:spPr>
                <a:xfrm>
                  <a:off x="7441366" y="1793260"/>
                  <a:ext cx="968381"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985" name="Group 984"/>
              <p:cNvGrpSpPr/>
              <p:nvPr/>
            </p:nvGrpSpPr>
            <p:grpSpPr>
              <a:xfrm>
                <a:off x="6177370" y="2371294"/>
                <a:ext cx="1135636" cy="1696328"/>
                <a:chOff x="6172291" y="1793260"/>
                <a:chExt cx="1135636" cy="1696328"/>
              </a:xfrm>
            </p:grpSpPr>
            <p:sp>
              <p:nvSpPr>
                <p:cNvPr id="987" name="Rectangle 986"/>
                <p:cNvSpPr/>
                <p:nvPr/>
              </p:nvSpPr>
              <p:spPr>
                <a:xfrm>
                  <a:off x="6172291"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88" name="Flowchart: Alternate Process 987"/>
                <p:cNvSpPr/>
                <p:nvPr/>
              </p:nvSpPr>
              <p:spPr>
                <a:xfrm>
                  <a:off x="6172291" y="1793260"/>
                  <a:ext cx="894492"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986" name="Rectangle 985"/>
              <p:cNvSpPr/>
              <p:nvPr/>
            </p:nvSpPr>
            <p:spPr>
              <a:xfrm>
                <a:off x="6172199" y="2158577"/>
                <a:ext cx="2409883" cy="164661"/>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98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a:xfrm>
            <a:off x="274639" y="171184"/>
            <a:ext cx="11192828" cy="1165754"/>
          </a:xfrm>
        </p:spPr>
        <p:txBody>
          <a:bodyPr/>
          <a:lstStyle/>
          <a:p>
            <a:pPr algn="ctr"/>
            <a:r>
              <a:rPr lang="en-US"/>
              <a:t>Distribution</a:t>
            </a:r>
          </a:p>
        </p:txBody>
      </p:sp>
      <p:grpSp>
        <p:nvGrpSpPr>
          <p:cNvPr id="4" name="Group 3"/>
          <p:cNvGrpSpPr/>
          <p:nvPr/>
        </p:nvGrpSpPr>
        <p:grpSpPr>
          <a:xfrm>
            <a:off x="4464100" y="2564659"/>
            <a:ext cx="3593978" cy="3147498"/>
            <a:chOff x="4156030" y="3448050"/>
            <a:chExt cx="2566671" cy="2250456"/>
          </a:xfrm>
        </p:grpSpPr>
        <p:sp>
          <p:nvSpPr>
            <p:cNvPr id="5" name="Rectangle 4"/>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 name="Flowchart: Alternate Process 5"/>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7" name="Group 6"/>
          <p:cNvGrpSpPr/>
          <p:nvPr/>
        </p:nvGrpSpPr>
        <p:grpSpPr>
          <a:xfrm>
            <a:off x="6371349" y="3224666"/>
            <a:ext cx="1544326" cy="2306797"/>
            <a:chOff x="7441366" y="1793260"/>
            <a:chExt cx="1135637" cy="1696328"/>
          </a:xfrm>
        </p:grpSpPr>
        <p:sp>
          <p:nvSpPr>
            <p:cNvPr id="8" name="Rectangle 7"/>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 name="Flowchart: Alternate Process 8"/>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10" name="Group 9"/>
          <p:cNvGrpSpPr/>
          <p:nvPr/>
        </p:nvGrpSpPr>
        <p:grpSpPr>
          <a:xfrm>
            <a:off x="4645563" y="3224666"/>
            <a:ext cx="1544325" cy="2306797"/>
            <a:chOff x="6172291" y="1793260"/>
            <a:chExt cx="1135636" cy="1696328"/>
          </a:xfrm>
        </p:grpSpPr>
        <p:sp>
          <p:nvSpPr>
            <p:cNvPr id="11" name="Rectangle 10"/>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 name="Flowchart: Alternate Process 11"/>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13" name="Rectangle 12"/>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14"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sp>
        <p:nvSpPr>
          <p:cNvPr id="221" name="Can 220"/>
          <p:cNvSpPr/>
          <p:nvPr/>
        </p:nvSpPr>
        <p:spPr>
          <a:xfrm>
            <a:off x="5898341" y="6295073"/>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 name="Group 16"/>
          <p:cNvGrpSpPr/>
          <p:nvPr/>
        </p:nvGrpSpPr>
        <p:grpSpPr>
          <a:xfrm>
            <a:off x="7180899" y="3656242"/>
            <a:ext cx="568407" cy="568407"/>
            <a:chOff x="6631467" y="1985441"/>
            <a:chExt cx="417984" cy="417984"/>
          </a:xfrm>
        </p:grpSpPr>
        <p:sp>
          <p:nvSpPr>
            <p:cNvPr id="290" name="Rectangle 289"/>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382"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p:cNvGrpSpPr/>
          <p:nvPr/>
        </p:nvGrpSpPr>
        <p:grpSpPr>
          <a:xfrm>
            <a:off x="6548752" y="3647753"/>
            <a:ext cx="568407" cy="568407"/>
            <a:chOff x="6098534" y="1990948"/>
            <a:chExt cx="417984" cy="417984"/>
          </a:xfrm>
        </p:grpSpPr>
        <p:sp>
          <p:nvSpPr>
            <p:cNvPr id="383" name="Rectangle 382"/>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6" name="Rectangle 38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5" name="Group 14"/>
          <p:cNvGrpSpPr/>
          <p:nvPr/>
        </p:nvGrpSpPr>
        <p:grpSpPr>
          <a:xfrm>
            <a:off x="6553941" y="4286110"/>
            <a:ext cx="568407" cy="568407"/>
            <a:chOff x="6102350" y="2460371"/>
            <a:chExt cx="417984" cy="417984"/>
          </a:xfrm>
        </p:grpSpPr>
        <p:sp>
          <p:nvSpPr>
            <p:cNvPr id="384" name="Rectangle 383"/>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7" name="Rectangle 386"/>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3" name="Group 2"/>
          <p:cNvGrpSpPr/>
          <p:nvPr/>
        </p:nvGrpSpPr>
        <p:grpSpPr>
          <a:xfrm>
            <a:off x="7183562" y="4292482"/>
            <a:ext cx="568407" cy="568407"/>
            <a:chOff x="6637872" y="2461910"/>
            <a:chExt cx="417984" cy="417984"/>
          </a:xfrm>
        </p:grpSpPr>
        <p:sp>
          <p:nvSpPr>
            <p:cNvPr id="385" name="Rectangle 384"/>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8" name="Rectangle 387"/>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39" name="Group 38"/>
          <p:cNvGrpSpPr/>
          <p:nvPr/>
        </p:nvGrpSpPr>
        <p:grpSpPr>
          <a:xfrm>
            <a:off x="681174" y="2413276"/>
            <a:ext cx="3593978" cy="3298881"/>
            <a:chOff x="500260" y="1774629"/>
            <a:chExt cx="2642871" cy="2425868"/>
          </a:xfrm>
        </p:grpSpPr>
        <p:grpSp>
          <p:nvGrpSpPr>
            <p:cNvPr id="19" name="Group 18"/>
            <p:cNvGrpSpPr/>
            <p:nvPr/>
          </p:nvGrpSpPr>
          <p:grpSpPr>
            <a:xfrm>
              <a:off x="500260" y="1885950"/>
              <a:ext cx="2642871" cy="2314547"/>
              <a:chOff x="500260" y="1885950"/>
              <a:chExt cx="2642871" cy="2314547"/>
            </a:xfrm>
          </p:grpSpPr>
          <p:grpSp>
            <p:nvGrpSpPr>
              <p:cNvPr id="391" name="Group 390"/>
              <p:cNvGrpSpPr/>
              <p:nvPr/>
            </p:nvGrpSpPr>
            <p:grpSpPr>
              <a:xfrm>
                <a:off x="500260" y="1885950"/>
                <a:ext cx="2642871" cy="2314547"/>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1902777" y="2371294"/>
                <a:ext cx="1135636" cy="1696328"/>
                <a:chOff x="7441367" y="1793260"/>
                <a:chExt cx="1135636"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633701" y="2371294"/>
                <a:ext cx="1135636" cy="1696328"/>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2" name="Group 581"/>
          <p:cNvGrpSpPr/>
          <p:nvPr/>
        </p:nvGrpSpPr>
        <p:grpSpPr>
          <a:xfrm>
            <a:off x="1632155"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3397973"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2765826"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2771015"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3400635"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660" name="Group 659"/>
          <p:cNvGrpSpPr/>
          <p:nvPr/>
        </p:nvGrpSpPr>
        <p:grpSpPr>
          <a:xfrm>
            <a:off x="9169419" y="4014429"/>
            <a:ext cx="735495" cy="453124"/>
            <a:chOff x="3240661" y="1005909"/>
            <a:chExt cx="540854" cy="333210"/>
          </a:xfrm>
        </p:grpSpPr>
        <p:grpSp>
          <p:nvGrpSpPr>
            <p:cNvPr id="661" name="Group 660"/>
            <p:cNvGrpSpPr/>
            <p:nvPr/>
          </p:nvGrpSpPr>
          <p:grpSpPr>
            <a:xfrm>
              <a:off x="3240661" y="1005909"/>
              <a:ext cx="540854" cy="333210"/>
              <a:chOff x="1926169" y="1632181"/>
              <a:chExt cx="540854" cy="333210"/>
            </a:xfrm>
          </p:grpSpPr>
          <p:sp>
            <p:nvSpPr>
              <p:cNvPr id="663" name="Rectangle 66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4" name="Rectangle 66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65" name="Group 664"/>
              <p:cNvGrpSpPr/>
              <p:nvPr/>
            </p:nvGrpSpPr>
            <p:grpSpPr>
              <a:xfrm>
                <a:off x="1989961" y="1665409"/>
                <a:ext cx="413499" cy="266755"/>
                <a:chOff x="1371600" y="2038342"/>
                <a:chExt cx="609600" cy="393263"/>
              </a:xfrm>
            </p:grpSpPr>
            <p:cxnSp>
              <p:nvCxnSpPr>
                <p:cNvPr id="669" name="Straight Connector 66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66" name="Rectangle 66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7" name="Rectangle 66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8" name="Rectangle 66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62" name="Rectangle 661"/>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32" name="Group 731"/>
          <p:cNvGrpSpPr/>
          <p:nvPr/>
        </p:nvGrpSpPr>
        <p:grpSpPr>
          <a:xfrm>
            <a:off x="9170861" y="3564893"/>
            <a:ext cx="735495" cy="453124"/>
            <a:chOff x="2877183" y="2583280"/>
            <a:chExt cx="540854" cy="333210"/>
          </a:xfrm>
        </p:grpSpPr>
        <p:grpSp>
          <p:nvGrpSpPr>
            <p:cNvPr id="733" name="Group 732"/>
            <p:cNvGrpSpPr/>
            <p:nvPr/>
          </p:nvGrpSpPr>
          <p:grpSpPr>
            <a:xfrm>
              <a:off x="2877183" y="2583280"/>
              <a:ext cx="540854" cy="333210"/>
              <a:chOff x="1926169" y="1632181"/>
              <a:chExt cx="540854" cy="333210"/>
            </a:xfrm>
          </p:grpSpPr>
          <p:sp>
            <p:nvSpPr>
              <p:cNvPr id="736" name="Rectangle 7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37" name="Rectangle 7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38" name="Group 737"/>
              <p:cNvGrpSpPr/>
              <p:nvPr/>
            </p:nvGrpSpPr>
            <p:grpSpPr>
              <a:xfrm>
                <a:off x="1989961" y="1665409"/>
                <a:ext cx="413499" cy="266755"/>
                <a:chOff x="1371600" y="2038342"/>
                <a:chExt cx="609600" cy="393263"/>
              </a:xfrm>
            </p:grpSpPr>
            <p:cxnSp>
              <p:nvCxnSpPr>
                <p:cNvPr id="742" name="Straight Connector 7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39" name="Rectangle 7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0" name="Rectangle 7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1" name="Rectangle 7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34" name="Rectangle 73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3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1" name="Group 750"/>
          <p:cNvGrpSpPr/>
          <p:nvPr/>
        </p:nvGrpSpPr>
        <p:grpSpPr>
          <a:xfrm>
            <a:off x="10936678" y="3656242"/>
            <a:ext cx="568407" cy="568407"/>
            <a:chOff x="6631467" y="1985441"/>
            <a:chExt cx="417984" cy="417984"/>
          </a:xfrm>
        </p:grpSpPr>
        <p:sp>
          <p:nvSpPr>
            <p:cNvPr id="752" name="Rectangle 75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5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4" name="Group 753"/>
          <p:cNvGrpSpPr/>
          <p:nvPr/>
        </p:nvGrpSpPr>
        <p:grpSpPr>
          <a:xfrm>
            <a:off x="10304531" y="3647753"/>
            <a:ext cx="568407" cy="568407"/>
            <a:chOff x="6098534" y="1990948"/>
            <a:chExt cx="417984" cy="417984"/>
          </a:xfrm>
        </p:grpSpPr>
        <p:sp>
          <p:nvSpPr>
            <p:cNvPr id="755" name="Rectangle 75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6" name="Rectangle 75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57" name="Group 756"/>
          <p:cNvGrpSpPr/>
          <p:nvPr/>
        </p:nvGrpSpPr>
        <p:grpSpPr>
          <a:xfrm>
            <a:off x="10309720" y="4286110"/>
            <a:ext cx="568407" cy="568407"/>
            <a:chOff x="6102350" y="2460371"/>
            <a:chExt cx="417984" cy="417984"/>
          </a:xfrm>
        </p:grpSpPr>
        <p:sp>
          <p:nvSpPr>
            <p:cNvPr id="758" name="Rectangle 75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9" name="Rectangle 75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60" name="Group 759"/>
          <p:cNvGrpSpPr/>
          <p:nvPr/>
        </p:nvGrpSpPr>
        <p:grpSpPr>
          <a:xfrm>
            <a:off x="10939341" y="4292482"/>
            <a:ext cx="568407" cy="568407"/>
            <a:chOff x="6637872" y="2461910"/>
            <a:chExt cx="417984" cy="417984"/>
          </a:xfrm>
        </p:grpSpPr>
        <p:sp>
          <p:nvSpPr>
            <p:cNvPr id="761" name="Rectangle 76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2" name="Rectangle 76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63" name="Group 762"/>
          <p:cNvGrpSpPr/>
          <p:nvPr/>
        </p:nvGrpSpPr>
        <p:grpSpPr>
          <a:xfrm>
            <a:off x="4675446" y="5365646"/>
            <a:ext cx="735495" cy="453124"/>
            <a:chOff x="3240661" y="1005909"/>
            <a:chExt cx="540854" cy="333210"/>
          </a:xfrm>
        </p:grpSpPr>
        <p:grpSp>
          <p:nvGrpSpPr>
            <p:cNvPr id="764" name="Group 763"/>
            <p:cNvGrpSpPr/>
            <p:nvPr/>
          </p:nvGrpSpPr>
          <p:grpSpPr>
            <a:xfrm>
              <a:off x="3240661" y="1005909"/>
              <a:ext cx="540854" cy="333210"/>
              <a:chOff x="1926169" y="1632181"/>
              <a:chExt cx="540854" cy="333210"/>
            </a:xfrm>
          </p:grpSpPr>
          <p:sp>
            <p:nvSpPr>
              <p:cNvPr id="766" name="Rectangle 76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7" name="Rectangle 76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68" name="Group 767"/>
              <p:cNvGrpSpPr/>
              <p:nvPr/>
            </p:nvGrpSpPr>
            <p:grpSpPr>
              <a:xfrm>
                <a:off x="1989961" y="1665409"/>
                <a:ext cx="413499" cy="266755"/>
                <a:chOff x="1371600" y="2038342"/>
                <a:chExt cx="609600" cy="393263"/>
              </a:xfrm>
            </p:grpSpPr>
            <p:cxnSp>
              <p:nvCxnSpPr>
                <p:cNvPr id="772" name="Straight Connector 77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4" name="Straight Connector 77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69" name="Rectangle 76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0" name="Rectangle 76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1" name="Rectangle 77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65" name="Rectangle 764"/>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81" name="Group 780"/>
          <p:cNvGrpSpPr/>
          <p:nvPr/>
        </p:nvGrpSpPr>
        <p:grpSpPr>
          <a:xfrm>
            <a:off x="4676887" y="4913508"/>
            <a:ext cx="735495" cy="453124"/>
            <a:chOff x="3240661" y="1005909"/>
            <a:chExt cx="540854" cy="333210"/>
          </a:xfrm>
        </p:grpSpPr>
        <p:grpSp>
          <p:nvGrpSpPr>
            <p:cNvPr id="782" name="Group 781"/>
            <p:cNvGrpSpPr/>
            <p:nvPr/>
          </p:nvGrpSpPr>
          <p:grpSpPr>
            <a:xfrm>
              <a:off x="3240661" y="1005909"/>
              <a:ext cx="540854" cy="333210"/>
              <a:chOff x="1926169" y="1632181"/>
              <a:chExt cx="540854" cy="333210"/>
            </a:xfrm>
          </p:grpSpPr>
          <p:sp>
            <p:nvSpPr>
              <p:cNvPr id="784" name="Rectangle 78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5" name="Rectangle 78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86" name="Group 785"/>
              <p:cNvGrpSpPr/>
              <p:nvPr/>
            </p:nvGrpSpPr>
            <p:grpSpPr>
              <a:xfrm>
                <a:off x="1989961" y="1665409"/>
                <a:ext cx="413499" cy="266755"/>
                <a:chOff x="1371600" y="2038342"/>
                <a:chExt cx="609600" cy="393263"/>
              </a:xfrm>
            </p:grpSpPr>
            <p:cxnSp>
              <p:nvCxnSpPr>
                <p:cNvPr id="790" name="Straight Connector 78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87" name="Rectangle 78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8" name="Rectangle 78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9" name="Rectangle 78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83" name="Rectangle 78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99" name="Group 798"/>
          <p:cNvGrpSpPr/>
          <p:nvPr/>
        </p:nvGrpSpPr>
        <p:grpSpPr>
          <a:xfrm>
            <a:off x="5415082" y="4913508"/>
            <a:ext cx="735495" cy="453124"/>
            <a:chOff x="3240661" y="1005909"/>
            <a:chExt cx="540854" cy="333210"/>
          </a:xfrm>
        </p:grpSpPr>
        <p:grpSp>
          <p:nvGrpSpPr>
            <p:cNvPr id="800" name="Group 799"/>
            <p:cNvGrpSpPr/>
            <p:nvPr/>
          </p:nvGrpSpPr>
          <p:grpSpPr>
            <a:xfrm>
              <a:off x="3240661" y="1005909"/>
              <a:ext cx="540854" cy="333210"/>
              <a:chOff x="1926169" y="1632181"/>
              <a:chExt cx="540854" cy="333210"/>
            </a:xfrm>
          </p:grpSpPr>
          <p:sp>
            <p:nvSpPr>
              <p:cNvPr id="802" name="Rectangle 80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3" name="Rectangle 80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04" name="Group 803"/>
              <p:cNvGrpSpPr/>
              <p:nvPr/>
            </p:nvGrpSpPr>
            <p:grpSpPr>
              <a:xfrm>
                <a:off x="1989961" y="1665409"/>
                <a:ext cx="413499" cy="266755"/>
                <a:chOff x="1371600" y="2038342"/>
                <a:chExt cx="609600" cy="393263"/>
              </a:xfrm>
            </p:grpSpPr>
            <p:cxnSp>
              <p:nvCxnSpPr>
                <p:cNvPr id="808" name="Straight Connector 80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05" name="Rectangle 80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6" name="Rectangle 80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7" name="Rectangle 80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01" name="Rectangle 80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817" name="Group 816"/>
          <p:cNvGrpSpPr/>
          <p:nvPr/>
        </p:nvGrpSpPr>
        <p:grpSpPr>
          <a:xfrm>
            <a:off x="5411871" y="5816169"/>
            <a:ext cx="735495" cy="453124"/>
            <a:chOff x="3240661" y="1005909"/>
            <a:chExt cx="540854" cy="333210"/>
          </a:xfrm>
        </p:grpSpPr>
        <p:grpSp>
          <p:nvGrpSpPr>
            <p:cNvPr id="818" name="Group 817"/>
            <p:cNvGrpSpPr/>
            <p:nvPr/>
          </p:nvGrpSpPr>
          <p:grpSpPr>
            <a:xfrm>
              <a:off x="3240661" y="1005909"/>
              <a:ext cx="540854" cy="333210"/>
              <a:chOff x="1926169" y="1632181"/>
              <a:chExt cx="540854" cy="333210"/>
            </a:xfrm>
          </p:grpSpPr>
          <p:sp>
            <p:nvSpPr>
              <p:cNvPr id="820" name="Rectangle 81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1" name="Rectangle 82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2" name="Group 821"/>
              <p:cNvGrpSpPr/>
              <p:nvPr/>
            </p:nvGrpSpPr>
            <p:grpSpPr>
              <a:xfrm>
                <a:off x="1989961" y="1665409"/>
                <a:ext cx="413499" cy="266755"/>
                <a:chOff x="1371600" y="2038342"/>
                <a:chExt cx="609600" cy="393263"/>
              </a:xfrm>
            </p:grpSpPr>
            <p:cxnSp>
              <p:nvCxnSpPr>
                <p:cNvPr id="826" name="Straight Connector 82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23" name="Rectangle 82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4" name="Rectangle 82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5" name="Rectangle 82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19" name="Rectangle 818"/>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35" name="Group 834"/>
          <p:cNvGrpSpPr/>
          <p:nvPr/>
        </p:nvGrpSpPr>
        <p:grpSpPr>
          <a:xfrm>
            <a:off x="5415082" y="5363044"/>
            <a:ext cx="735495" cy="453124"/>
            <a:chOff x="3240661" y="1005909"/>
            <a:chExt cx="540854" cy="333210"/>
          </a:xfrm>
        </p:grpSpPr>
        <p:grpSp>
          <p:nvGrpSpPr>
            <p:cNvPr id="836" name="Group 835"/>
            <p:cNvGrpSpPr/>
            <p:nvPr/>
          </p:nvGrpSpPr>
          <p:grpSpPr>
            <a:xfrm>
              <a:off x="3240661" y="1005909"/>
              <a:ext cx="540854" cy="333210"/>
              <a:chOff x="1926169" y="1632181"/>
              <a:chExt cx="540854" cy="333210"/>
            </a:xfrm>
          </p:grpSpPr>
          <p:sp>
            <p:nvSpPr>
              <p:cNvPr id="838" name="Rectangle 83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39" name="Rectangle 83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40" name="Group 839"/>
              <p:cNvGrpSpPr/>
              <p:nvPr/>
            </p:nvGrpSpPr>
            <p:grpSpPr>
              <a:xfrm>
                <a:off x="1989961" y="1665409"/>
                <a:ext cx="413499" cy="266755"/>
                <a:chOff x="1371600" y="2038342"/>
                <a:chExt cx="609600" cy="393263"/>
              </a:xfrm>
            </p:grpSpPr>
            <p:cxnSp>
              <p:nvCxnSpPr>
                <p:cNvPr id="844" name="Straight Connector 84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5" name="Straight Connector 84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6" name="Straight Connector 84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7" name="Straight Connector 84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8" name="Straight Connector 84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1" name="Straight Connector 85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2" name="Straight Connector 85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41" name="Rectangle 84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2" name="Rectangle 84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3" name="Rectangle 84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37" name="Rectangle 83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53" name="Group 852"/>
          <p:cNvGrpSpPr/>
          <p:nvPr/>
        </p:nvGrpSpPr>
        <p:grpSpPr>
          <a:xfrm>
            <a:off x="4676887" y="3564893"/>
            <a:ext cx="735495" cy="453124"/>
            <a:chOff x="3240661" y="1005909"/>
            <a:chExt cx="540854" cy="333210"/>
          </a:xfrm>
        </p:grpSpPr>
        <p:grpSp>
          <p:nvGrpSpPr>
            <p:cNvPr id="854" name="Group 853"/>
            <p:cNvGrpSpPr/>
            <p:nvPr/>
          </p:nvGrpSpPr>
          <p:grpSpPr>
            <a:xfrm>
              <a:off x="3240661" y="1005909"/>
              <a:ext cx="540854" cy="333210"/>
              <a:chOff x="1926169" y="1632181"/>
              <a:chExt cx="540854" cy="333210"/>
            </a:xfrm>
          </p:grpSpPr>
          <p:sp>
            <p:nvSpPr>
              <p:cNvPr id="856" name="Rectangle 8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7" name="Rectangle 8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58" name="Group 857"/>
              <p:cNvGrpSpPr/>
              <p:nvPr/>
            </p:nvGrpSpPr>
            <p:grpSpPr>
              <a:xfrm>
                <a:off x="1989961" y="1665409"/>
                <a:ext cx="413499" cy="266755"/>
                <a:chOff x="1371600" y="2038342"/>
                <a:chExt cx="609600" cy="393263"/>
              </a:xfrm>
            </p:grpSpPr>
            <p:cxnSp>
              <p:nvCxnSpPr>
                <p:cNvPr id="862" name="Straight Connector 8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5" name="Straight Connector 8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6" name="Straight Connector 8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7" name="Straight Connector 8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8" name="Straight Connector 8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59" name="Rectangle 8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0" name="Rectangle 8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1" name="Rectangle 8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55" name="Rectangle 85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71" name="Group 870"/>
          <p:cNvGrpSpPr/>
          <p:nvPr/>
        </p:nvGrpSpPr>
        <p:grpSpPr>
          <a:xfrm>
            <a:off x="4676887" y="4014431"/>
            <a:ext cx="735495" cy="453124"/>
            <a:chOff x="3240661" y="1005909"/>
            <a:chExt cx="540854" cy="333210"/>
          </a:xfrm>
        </p:grpSpPr>
        <p:grpSp>
          <p:nvGrpSpPr>
            <p:cNvPr id="872" name="Group 871"/>
            <p:cNvGrpSpPr/>
            <p:nvPr/>
          </p:nvGrpSpPr>
          <p:grpSpPr>
            <a:xfrm>
              <a:off x="3240661" y="1005909"/>
              <a:ext cx="540854" cy="333210"/>
              <a:chOff x="1926169" y="1632181"/>
              <a:chExt cx="540854" cy="333210"/>
            </a:xfrm>
          </p:grpSpPr>
          <p:sp>
            <p:nvSpPr>
              <p:cNvPr id="874" name="Rectangle 87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5" name="Rectangle 87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76" name="Group 875"/>
              <p:cNvGrpSpPr/>
              <p:nvPr/>
            </p:nvGrpSpPr>
            <p:grpSpPr>
              <a:xfrm>
                <a:off x="1989961" y="1665409"/>
                <a:ext cx="413499" cy="266755"/>
                <a:chOff x="1371600" y="2038342"/>
                <a:chExt cx="609600" cy="393263"/>
              </a:xfrm>
            </p:grpSpPr>
            <p:cxnSp>
              <p:nvCxnSpPr>
                <p:cNvPr id="880" name="Straight Connector 87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4" name="Straight Connector 88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5" name="Straight Connector 88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6" name="Straight Connector 88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7" name="Straight Connector 88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8" name="Straight Connector 88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77" name="Rectangle 87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8" name="Rectangle 87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9" name="Rectangle 87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73" name="Rectangle 872"/>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89" name="Group 888"/>
          <p:cNvGrpSpPr/>
          <p:nvPr/>
        </p:nvGrpSpPr>
        <p:grpSpPr>
          <a:xfrm>
            <a:off x="4676887" y="4463970"/>
            <a:ext cx="735495" cy="453124"/>
            <a:chOff x="3240661" y="1005909"/>
            <a:chExt cx="540854" cy="333210"/>
          </a:xfrm>
        </p:grpSpPr>
        <p:grpSp>
          <p:nvGrpSpPr>
            <p:cNvPr id="890" name="Group 889"/>
            <p:cNvGrpSpPr/>
            <p:nvPr/>
          </p:nvGrpSpPr>
          <p:grpSpPr>
            <a:xfrm>
              <a:off x="3240661" y="1005909"/>
              <a:ext cx="540854" cy="333210"/>
              <a:chOff x="1926169" y="1632181"/>
              <a:chExt cx="540854" cy="333210"/>
            </a:xfrm>
          </p:grpSpPr>
          <p:sp>
            <p:nvSpPr>
              <p:cNvPr id="892" name="Rectangle 89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3" name="Rectangle 89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94" name="Group 893"/>
              <p:cNvGrpSpPr/>
              <p:nvPr/>
            </p:nvGrpSpPr>
            <p:grpSpPr>
              <a:xfrm>
                <a:off x="1989961" y="1665409"/>
                <a:ext cx="413499" cy="266755"/>
                <a:chOff x="1371600" y="2038342"/>
                <a:chExt cx="609600" cy="393263"/>
              </a:xfrm>
            </p:grpSpPr>
            <p:cxnSp>
              <p:nvCxnSpPr>
                <p:cNvPr id="898" name="Straight Connector 89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9" name="Straight Connector 89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0" name="Straight Connector 89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1" name="Straight Connector 90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2" name="Straight Connector 90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5" name="Straight Connector 90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6" name="Straight Connector 90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95" name="Rectangle 89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6" name="Rectangle 89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7" name="Rectangle 89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91" name="Rectangle 89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07" name="Group 906"/>
          <p:cNvGrpSpPr/>
          <p:nvPr/>
        </p:nvGrpSpPr>
        <p:grpSpPr>
          <a:xfrm>
            <a:off x="5415082" y="4463970"/>
            <a:ext cx="735495" cy="453124"/>
            <a:chOff x="3240661" y="1005909"/>
            <a:chExt cx="540854" cy="333210"/>
          </a:xfrm>
        </p:grpSpPr>
        <p:grpSp>
          <p:nvGrpSpPr>
            <p:cNvPr id="908" name="Group 907"/>
            <p:cNvGrpSpPr/>
            <p:nvPr/>
          </p:nvGrpSpPr>
          <p:grpSpPr>
            <a:xfrm>
              <a:off x="3240661" y="1005909"/>
              <a:ext cx="540854" cy="333210"/>
              <a:chOff x="1926169" y="1632181"/>
              <a:chExt cx="540854" cy="333210"/>
            </a:xfrm>
          </p:grpSpPr>
          <p:sp>
            <p:nvSpPr>
              <p:cNvPr id="910" name="Rectangle 90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1" name="Rectangle 91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12" name="Group 911"/>
              <p:cNvGrpSpPr/>
              <p:nvPr/>
            </p:nvGrpSpPr>
            <p:grpSpPr>
              <a:xfrm>
                <a:off x="1989961" y="1665409"/>
                <a:ext cx="413499" cy="266755"/>
                <a:chOff x="1371600" y="2038342"/>
                <a:chExt cx="609600" cy="393263"/>
              </a:xfrm>
            </p:grpSpPr>
            <p:cxnSp>
              <p:nvCxnSpPr>
                <p:cNvPr id="916" name="Straight Connector 91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13" name="Rectangle 91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4" name="Rectangle 91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5" name="Rectangle 91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09" name="Rectangle 90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25" name="Group 924"/>
          <p:cNvGrpSpPr/>
          <p:nvPr/>
        </p:nvGrpSpPr>
        <p:grpSpPr>
          <a:xfrm>
            <a:off x="5415082" y="4014431"/>
            <a:ext cx="735495" cy="453124"/>
            <a:chOff x="3240661" y="1005909"/>
            <a:chExt cx="540854" cy="333210"/>
          </a:xfrm>
        </p:grpSpPr>
        <p:grpSp>
          <p:nvGrpSpPr>
            <p:cNvPr id="926" name="Group 925"/>
            <p:cNvGrpSpPr/>
            <p:nvPr/>
          </p:nvGrpSpPr>
          <p:grpSpPr>
            <a:xfrm>
              <a:off x="3240661" y="1005909"/>
              <a:ext cx="540854" cy="333210"/>
              <a:chOff x="1926169" y="1632181"/>
              <a:chExt cx="540854" cy="333210"/>
            </a:xfrm>
          </p:grpSpPr>
          <p:sp>
            <p:nvSpPr>
              <p:cNvPr id="928" name="Rectangle 9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29" name="Rectangle 9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30" name="Group 929"/>
              <p:cNvGrpSpPr/>
              <p:nvPr/>
            </p:nvGrpSpPr>
            <p:grpSpPr>
              <a:xfrm>
                <a:off x="1989961" y="1665409"/>
                <a:ext cx="413499" cy="266755"/>
                <a:chOff x="1371600" y="2038342"/>
                <a:chExt cx="609600" cy="393263"/>
              </a:xfrm>
            </p:grpSpPr>
            <p:cxnSp>
              <p:nvCxnSpPr>
                <p:cNvPr id="934" name="Straight Connector 9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31" name="Rectangle 9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2" name="Rectangle 9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3" name="Rectangle 9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27" name="Rectangle 92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43" name="Group 942"/>
          <p:cNvGrpSpPr/>
          <p:nvPr/>
        </p:nvGrpSpPr>
        <p:grpSpPr>
          <a:xfrm>
            <a:off x="5415082" y="3564893"/>
            <a:ext cx="735495" cy="453124"/>
            <a:chOff x="2877183" y="2583280"/>
            <a:chExt cx="540854" cy="333210"/>
          </a:xfrm>
        </p:grpSpPr>
        <p:grpSp>
          <p:nvGrpSpPr>
            <p:cNvPr id="944" name="Group 943"/>
            <p:cNvGrpSpPr/>
            <p:nvPr/>
          </p:nvGrpSpPr>
          <p:grpSpPr>
            <a:xfrm>
              <a:off x="2877183" y="2583280"/>
              <a:ext cx="540854" cy="333210"/>
              <a:chOff x="1926169" y="1632181"/>
              <a:chExt cx="540854" cy="333210"/>
            </a:xfrm>
          </p:grpSpPr>
          <p:sp>
            <p:nvSpPr>
              <p:cNvPr id="947" name="Rectangle 94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48" name="Rectangle 94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49" name="Group 948"/>
              <p:cNvGrpSpPr/>
              <p:nvPr/>
            </p:nvGrpSpPr>
            <p:grpSpPr>
              <a:xfrm>
                <a:off x="1989961" y="1665409"/>
                <a:ext cx="413499" cy="266755"/>
                <a:chOff x="1371600" y="2038342"/>
                <a:chExt cx="609600" cy="393263"/>
              </a:xfrm>
            </p:grpSpPr>
            <p:cxnSp>
              <p:nvCxnSpPr>
                <p:cNvPr id="953" name="Straight Connector 95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4" name="Straight Connector 95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5" name="Straight Connector 95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6" name="Straight Connector 95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7" name="Straight Connector 95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8" name="Straight Connector 95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9" name="Straight Connector 95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0" name="Straight Connector 95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1" name="Straight Connector 96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50" name="Rectangle 94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1" name="Rectangle 95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2" name="Rectangle 95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45" name="Rectangle 94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946"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995" name="Rectangle 994"/>
          <p:cNvSpPr/>
          <p:nvPr/>
        </p:nvSpPr>
        <p:spPr>
          <a:xfrm>
            <a:off x="681173" y="163472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Scheduling</a:t>
            </a:r>
          </a:p>
        </p:txBody>
      </p:sp>
      <p:sp>
        <p:nvSpPr>
          <p:cNvPr id="996" name="Rectangle 995"/>
          <p:cNvSpPr/>
          <p:nvPr/>
        </p:nvSpPr>
        <p:spPr>
          <a:xfrm>
            <a:off x="681173" y="194310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Orchestration</a:t>
            </a:r>
          </a:p>
        </p:txBody>
      </p:sp>
      <p:grpSp>
        <p:nvGrpSpPr>
          <p:cNvPr id="511" name="Group 510"/>
          <p:cNvGrpSpPr/>
          <p:nvPr/>
        </p:nvGrpSpPr>
        <p:grpSpPr>
          <a:xfrm>
            <a:off x="683901" y="77143"/>
            <a:ext cx="3593978" cy="2255306"/>
            <a:chOff x="500260" y="1774629"/>
            <a:chExt cx="2642871" cy="1658464"/>
          </a:xfrm>
        </p:grpSpPr>
        <p:grpSp>
          <p:nvGrpSpPr>
            <p:cNvPr id="512" name="Group 511"/>
            <p:cNvGrpSpPr/>
            <p:nvPr/>
          </p:nvGrpSpPr>
          <p:grpSpPr>
            <a:xfrm>
              <a:off x="500260" y="1885950"/>
              <a:ext cx="2642871" cy="1547143"/>
              <a:chOff x="500260" y="1885950"/>
              <a:chExt cx="2642871" cy="1547143"/>
            </a:xfrm>
          </p:grpSpPr>
          <p:grpSp>
            <p:nvGrpSpPr>
              <p:cNvPr id="514" name="Group 513"/>
              <p:cNvGrpSpPr/>
              <p:nvPr/>
            </p:nvGrpSpPr>
            <p:grpSpPr>
              <a:xfrm>
                <a:off x="500260" y="1885950"/>
                <a:ext cx="2642871" cy="1547143"/>
                <a:chOff x="4156030" y="3448050"/>
                <a:chExt cx="2566671" cy="1504302"/>
              </a:xfrm>
            </p:grpSpPr>
            <p:sp>
              <p:nvSpPr>
                <p:cNvPr id="522" name="Rectangle 521"/>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3" name="Flowchart: Alternate Process 52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15" name="Group 514"/>
              <p:cNvGrpSpPr/>
              <p:nvPr/>
            </p:nvGrpSpPr>
            <p:grpSpPr>
              <a:xfrm>
                <a:off x="1902777" y="2371294"/>
                <a:ext cx="1135636" cy="988361"/>
                <a:chOff x="7441367" y="1793260"/>
                <a:chExt cx="1135636" cy="988361"/>
              </a:xfrm>
            </p:grpSpPr>
            <p:sp>
              <p:nvSpPr>
                <p:cNvPr id="520" name="Rectangle 519"/>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1" name="Flowchart: Alternate Process 520"/>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16" name="Group 515"/>
              <p:cNvGrpSpPr/>
              <p:nvPr/>
            </p:nvGrpSpPr>
            <p:grpSpPr>
              <a:xfrm>
                <a:off x="633701" y="2371294"/>
                <a:ext cx="1135636" cy="988361"/>
                <a:chOff x="6172291" y="1793260"/>
                <a:chExt cx="1135636" cy="988361"/>
              </a:xfrm>
            </p:grpSpPr>
            <p:sp>
              <p:nvSpPr>
                <p:cNvPr id="518" name="Rectangle 517"/>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9" name="Flowchart: Alternate Process 51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17" name="Rectangle 516"/>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1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Group 20"/>
          <p:cNvGrpSpPr/>
          <p:nvPr/>
        </p:nvGrpSpPr>
        <p:grpSpPr>
          <a:xfrm>
            <a:off x="890472" y="1228760"/>
            <a:ext cx="735495" cy="453124"/>
            <a:chOff x="654170" y="903582"/>
            <a:chExt cx="540854" cy="333210"/>
          </a:xfrm>
        </p:grpSpPr>
        <p:grpSp>
          <p:nvGrpSpPr>
            <p:cNvPr id="524" name="Group 523"/>
            <p:cNvGrpSpPr/>
            <p:nvPr/>
          </p:nvGrpSpPr>
          <p:grpSpPr>
            <a:xfrm>
              <a:off x="654170" y="903582"/>
              <a:ext cx="540854" cy="333210"/>
              <a:chOff x="2877183" y="2583280"/>
              <a:chExt cx="540854" cy="333210"/>
            </a:xfrm>
          </p:grpSpPr>
          <p:grpSp>
            <p:nvGrpSpPr>
              <p:cNvPr id="525" name="Group 524"/>
              <p:cNvGrpSpPr/>
              <p:nvPr/>
            </p:nvGrpSpPr>
            <p:grpSpPr>
              <a:xfrm>
                <a:off x="2877183" y="2583280"/>
                <a:ext cx="540854" cy="333210"/>
                <a:chOff x="1926169" y="1632181"/>
                <a:chExt cx="540854" cy="333210"/>
              </a:xfrm>
            </p:grpSpPr>
            <p:sp>
              <p:nvSpPr>
                <p:cNvPr id="528" name="Rectangle 5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9" name="Rectangle 5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0" name="Group 529"/>
                <p:cNvGrpSpPr/>
                <p:nvPr/>
              </p:nvGrpSpPr>
              <p:grpSpPr>
                <a:xfrm>
                  <a:off x="1989961" y="1665409"/>
                  <a:ext cx="413499" cy="266755"/>
                  <a:chOff x="1371600" y="2038342"/>
                  <a:chExt cx="609600" cy="393263"/>
                </a:xfrm>
              </p:grpSpPr>
              <p:cxnSp>
                <p:nvCxnSpPr>
                  <p:cNvPr id="534" name="Straight Connector 5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1" name="Rectangle 5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3" name="Rectangle 5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26" name="Rectangle 525"/>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543"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2643917" y="1248082"/>
            <a:ext cx="568407" cy="568407"/>
            <a:chOff x="1943585" y="917791"/>
            <a:chExt cx="417984" cy="417984"/>
          </a:xfrm>
        </p:grpSpPr>
        <p:sp>
          <p:nvSpPr>
            <p:cNvPr id="545" name="Rectangle 544"/>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174"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8" name="Group 547"/>
          <p:cNvGrpSpPr/>
          <p:nvPr/>
        </p:nvGrpSpPr>
        <p:grpSpPr>
          <a:xfrm>
            <a:off x="1628520" y="1231811"/>
            <a:ext cx="735495" cy="453124"/>
            <a:chOff x="2877183" y="2583280"/>
            <a:chExt cx="540854" cy="333210"/>
          </a:xfrm>
        </p:grpSpPr>
        <p:grpSp>
          <p:nvGrpSpPr>
            <p:cNvPr id="549" name="Group 548"/>
            <p:cNvGrpSpPr/>
            <p:nvPr/>
          </p:nvGrpSpPr>
          <p:grpSpPr>
            <a:xfrm>
              <a:off x="2877183" y="2583280"/>
              <a:ext cx="540854" cy="333210"/>
              <a:chOff x="1926169" y="1632181"/>
              <a:chExt cx="540854" cy="333210"/>
            </a:xfrm>
          </p:grpSpPr>
          <p:sp>
            <p:nvSpPr>
              <p:cNvPr id="552" name="Rectangle 5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4" name="Group 553"/>
              <p:cNvGrpSpPr/>
              <p:nvPr/>
            </p:nvGrpSpPr>
            <p:grpSpPr>
              <a:xfrm>
                <a:off x="1989961" y="1665409"/>
                <a:ext cx="413499" cy="266755"/>
                <a:chOff x="1371600" y="2038342"/>
                <a:chExt cx="609600" cy="393263"/>
              </a:xfrm>
            </p:grpSpPr>
            <p:cxnSp>
              <p:nvCxnSpPr>
                <p:cNvPr id="558" name="Straight Connector 5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5" name="Rectangle 5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6" name="Rectangle 5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7" name="Rectangle 5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50" name="Rectangle 5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67" name="Group 566"/>
          <p:cNvGrpSpPr/>
          <p:nvPr/>
        </p:nvGrpSpPr>
        <p:grpSpPr>
          <a:xfrm>
            <a:off x="3316744" y="1248082"/>
            <a:ext cx="568407" cy="568407"/>
            <a:chOff x="6631467" y="1985441"/>
            <a:chExt cx="417984" cy="417984"/>
          </a:xfrm>
        </p:grpSpPr>
        <p:sp>
          <p:nvSpPr>
            <p:cNvPr id="568" name="Rectangle 567"/>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69"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0" name="Group 569"/>
          <p:cNvGrpSpPr/>
          <p:nvPr/>
        </p:nvGrpSpPr>
        <p:grpSpPr>
          <a:xfrm>
            <a:off x="8217152" y="77143"/>
            <a:ext cx="3593978" cy="2255306"/>
            <a:chOff x="500260" y="1774629"/>
            <a:chExt cx="2642871" cy="1658464"/>
          </a:xfrm>
        </p:grpSpPr>
        <p:grpSp>
          <p:nvGrpSpPr>
            <p:cNvPr id="571" name="Group 570"/>
            <p:cNvGrpSpPr/>
            <p:nvPr/>
          </p:nvGrpSpPr>
          <p:grpSpPr>
            <a:xfrm>
              <a:off x="500260" y="1885950"/>
              <a:ext cx="2642871" cy="1547143"/>
              <a:chOff x="500260" y="1885950"/>
              <a:chExt cx="2642871" cy="1547143"/>
            </a:xfrm>
          </p:grpSpPr>
          <p:grpSp>
            <p:nvGrpSpPr>
              <p:cNvPr id="573" name="Group 572"/>
              <p:cNvGrpSpPr/>
              <p:nvPr/>
            </p:nvGrpSpPr>
            <p:grpSpPr>
              <a:xfrm>
                <a:off x="500260" y="1885950"/>
                <a:ext cx="2642871" cy="1547143"/>
                <a:chOff x="4156030" y="3448050"/>
                <a:chExt cx="2566671" cy="1504302"/>
              </a:xfrm>
            </p:grpSpPr>
            <p:sp>
              <p:nvSpPr>
                <p:cNvPr id="581" name="Rectangle 580"/>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4" name="Flowchart: Alternate Process 623"/>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74" name="Group 573"/>
              <p:cNvGrpSpPr/>
              <p:nvPr/>
            </p:nvGrpSpPr>
            <p:grpSpPr>
              <a:xfrm>
                <a:off x="1902777" y="2371294"/>
                <a:ext cx="1135636" cy="988361"/>
                <a:chOff x="7441367" y="1793260"/>
                <a:chExt cx="1135636" cy="988361"/>
              </a:xfrm>
            </p:grpSpPr>
            <p:sp>
              <p:nvSpPr>
                <p:cNvPr id="579" name="Rectangle 578"/>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0" name="Flowchart: Alternate Process 579"/>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75" name="Group 574"/>
              <p:cNvGrpSpPr/>
              <p:nvPr/>
            </p:nvGrpSpPr>
            <p:grpSpPr>
              <a:xfrm>
                <a:off x="633701" y="2371294"/>
                <a:ext cx="1135636" cy="988361"/>
                <a:chOff x="6172291" y="1793260"/>
                <a:chExt cx="1135636" cy="988361"/>
              </a:xfrm>
            </p:grpSpPr>
            <p:sp>
              <p:nvSpPr>
                <p:cNvPr id="577" name="Rectangle 576"/>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8" name="Flowchart: Alternate Process 577"/>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76" name="Rectangle 575"/>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7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5" name="Group 624"/>
          <p:cNvGrpSpPr/>
          <p:nvPr/>
        </p:nvGrpSpPr>
        <p:grpSpPr>
          <a:xfrm>
            <a:off x="8423723" y="1228760"/>
            <a:ext cx="735495" cy="453124"/>
            <a:chOff x="654170" y="903582"/>
            <a:chExt cx="540854" cy="333210"/>
          </a:xfrm>
        </p:grpSpPr>
        <p:grpSp>
          <p:nvGrpSpPr>
            <p:cNvPr id="626" name="Group 625"/>
            <p:cNvGrpSpPr/>
            <p:nvPr/>
          </p:nvGrpSpPr>
          <p:grpSpPr>
            <a:xfrm>
              <a:off x="654170" y="903582"/>
              <a:ext cx="540854" cy="333210"/>
              <a:chOff x="2877183" y="2583280"/>
              <a:chExt cx="540854" cy="333210"/>
            </a:xfrm>
          </p:grpSpPr>
          <p:grpSp>
            <p:nvGrpSpPr>
              <p:cNvPr id="628" name="Group 627"/>
              <p:cNvGrpSpPr/>
              <p:nvPr/>
            </p:nvGrpSpPr>
            <p:grpSpPr>
              <a:xfrm>
                <a:off x="2877183" y="2583280"/>
                <a:ext cx="540854" cy="333210"/>
                <a:chOff x="1926169" y="1632181"/>
                <a:chExt cx="540854" cy="333210"/>
              </a:xfrm>
            </p:grpSpPr>
            <p:sp>
              <p:nvSpPr>
                <p:cNvPr id="630" name="Rectangle 62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1" name="Rectangle 63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32" name="Group 631"/>
                <p:cNvGrpSpPr/>
                <p:nvPr/>
              </p:nvGrpSpPr>
              <p:grpSpPr>
                <a:xfrm>
                  <a:off x="1989961" y="1665409"/>
                  <a:ext cx="413499" cy="266755"/>
                  <a:chOff x="1371600" y="2038342"/>
                  <a:chExt cx="609600" cy="393263"/>
                </a:xfrm>
              </p:grpSpPr>
              <p:cxnSp>
                <p:nvCxnSpPr>
                  <p:cNvPr id="636" name="Straight Connector 63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7" name="Straight Connector 63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8" name="Straight Connector 63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9" name="Straight Connector 63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2" name="Straight Connector 64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3" name="Straight Connector 64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33" name="Rectangle 63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4" name="Rectangle 63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5" name="Rectangle 63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29" name="Rectangle 628"/>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627"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5" name="Group 644"/>
          <p:cNvGrpSpPr/>
          <p:nvPr/>
        </p:nvGrpSpPr>
        <p:grpSpPr>
          <a:xfrm>
            <a:off x="10177168" y="1248082"/>
            <a:ext cx="568407" cy="568407"/>
            <a:chOff x="1943585" y="917791"/>
            <a:chExt cx="417984" cy="417984"/>
          </a:xfrm>
        </p:grpSpPr>
        <p:sp>
          <p:nvSpPr>
            <p:cNvPr id="646" name="Rectangle 645"/>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47"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8" name="Group 647"/>
          <p:cNvGrpSpPr/>
          <p:nvPr/>
        </p:nvGrpSpPr>
        <p:grpSpPr>
          <a:xfrm>
            <a:off x="9161771" y="1231811"/>
            <a:ext cx="735495" cy="453124"/>
            <a:chOff x="2877183" y="2583280"/>
            <a:chExt cx="540854" cy="333210"/>
          </a:xfrm>
        </p:grpSpPr>
        <p:grpSp>
          <p:nvGrpSpPr>
            <p:cNvPr id="649" name="Group 648"/>
            <p:cNvGrpSpPr/>
            <p:nvPr/>
          </p:nvGrpSpPr>
          <p:grpSpPr>
            <a:xfrm>
              <a:off x="2877183" y="2583280"/>
              <a:ext cx="540854" cy="333210"/>
              <a:chOff x="1926169" y="1632181"/>
              <a:chExt cx="540854" cy="333210"/>
            </a:xfrm>
          </p:grpSpPr>
          <p:sp>
            <p:nvSpPr>
              <p:cNvPr id="652" name="Rectangle 6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3" name="Rectangle 6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54" name="Group 653"/>
              <p:cNvGrpSpPr/>
              <p:nvPr/>
            </p:nvGrpSpPr>
            <p:grpSpPr>
              <a:xfrm>
                <a:off x="1989961" y="1665409"/>
                <a:ext cx="413499" cy="266755"/>
                <a:chOff x="1371600" y="2038342"/>
                <a:chExt cx="609600" cy="393263"/>
              </a:xfrm>
            </p:grpSpPr>
            <p:cxnSp>
              <p:nvCxnSpPr>
                <p:cNvPr id="658" name="Straight Connector 6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5" name="Rectangle 6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6" name="Rectangle 6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7" name="Rectangle 6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50" name="Rectangle 6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85" name="Group 684"/>
          <p:cNvGrpSpPr/>
          <p:nvPr/>
        </p:nvGrpSpPr>
        <p:grpSpPr>
          <a:xfrm>
            <a:off x="10849995" y="1248082"/>
            <a:ext cx="568407" cy="568407"/>
            <a:chOff x="6631467" y="1985441"/>
            <a:chExt cx="417984" cy="417984"/>
          </a:xfrm>
        </p:grpSpPr>
        <p:sp>
          <p:nvSpPr>
            <p:cNvPr id="686" name="Rectangle 685"/>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87"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291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3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5.55556E-7 9.87654E-7 L 0.24254 -0.12778 " pathEditMode="relative" rAng="0" ptsTypes="AA">
                                      <p:cBhvr>
                                        <p:cTn id="14" dur="2000" fill="hold"/>
                                        <p:tgtEl>
                                          <p:spTgt spid="907"/>
                                        </p:tgtEl>
                                        <p:attrNameLst>
                                          <p:attrName>ppt_x</p:attrName>
                                          <p:attrName>ppt_y</p:attrName>
                                        </p:attrNameLst>
                                      </p:cBhvr>
                                      <p:rCtr x="12118" y="-6389"/>
                                    </p:animMotion>
                                  </p:childTnLst>
                                </p:cTn>
                              </p:par>
                              <p:par>
                                <p:cTn id="15" presetID="10" presetClass="entr" presetSubtype="0" fill="hold" nodeType="withEffect">
                                  <p:stCondLst>
                                    <p:cond delay="0"/>
                                  </p:stCondLst>
                                  <p:childTnLst>
                                    <p:set>
                                      <p:cBhvr>
                                        <p:cTn id="16" dur="1" fill="hold">
                                          <p:stCondLst>
                                            <p:cond delay="0"/>
                                          </p:stCondLst>
                                        </p:cTn>
                                        <p:tgtEl>
                                          <p:spTgt spid="754"/>
                                        </p:tgtEl>
                                        <p:attrNameLst>
                                          <p:attrName>style.visibility</p:attrName>
                                        </p:attrNameLst>
                                      </p:cBhvr>
                                      <p:to>
                                        <p:strVal val="visible"/>
                                      </p:to>
                                    </p:set>
                                    <p:animEffect transition="in" filter="fade">
                                      <p:cBhvr>
                                        <p:cTn id="17" dur="500"/>
                                        <p:tgtEl>
                                          <p:spTgt spid="754"/>
                                        </p:tgtEl>
                                      </p:cBhvr>
                                    </p:animEffect>
                                  </p:childTnLst>
                                </p:cTn>
                              </p:par>
                              <p:par>
                                <p:cTn id="18" presetID="42" presetClass="path" presetSubtype="0" accel="50000" decel="50000" fill="hold" nodeType="withEffect">
                                  <p:stCondLst>
                                    <p:cond delay="1800"/>
                                  </p:stCondLst>
                                  <p:childTnLst>
                                    <p:animMotion origin="layout" path="M -5.55556E-7 3.45679E-6 L 0.24306 -0.1284 " pathEditMode="relative" rAng="0" ptsTypes="AA">
                                      <p:cBhvr>
                                        <p:cTn id="19" dur="2000" fill="hold"/>
                                        <p:tgtEl>
                                          <p:spTgt spid="799"/>
                                        </p:tgtEl>
                                        <p:attrNameLst>
                                          <p:attrName>ppt_x</p:attrName>
                                          <p:attrName>ppt_y</p:attrName>
                                        </p:attrNameLst>
                                      </p:cBhvr>
                                      <p:rCtr x="12153" y="-6420"/>
                                    </p:animMotion>
                                  </p:childTnLst>
                                </p:cTn>
                              </p:par>
                              <p:par>
                                <p:cTn id="20" presetID="10" presetClass="entr" presetSubtype="0" fill="hold" nodeType="withEffect">
                                  <p:stCondLst>
                                    <p:cond delay="1800"/>
                                  </p:stCondLst>
                                  <p:childTnLst>
                                    <p:set>
                                      <p:cBhvr>
                                        <p:cTn id="21" dur="1" fill="hold">
                                          <p:stCondLst>
                                            <p:cond delay="0"/>
                                          </p:stCondLst>
                                        </p:cTn>
                                        <p:tgtEl>
                                          <p:spTgt spid="757"/>
                                        </p:tgtEl>
                                        <p:attrNameLst>
                                          <p:attrName>style.visibility</p:attrName>
                                        </p:attrNameLst>
                                      </p:cBhvr>
                                      <p:to>
                                        <p:strVal val="visible"/>
                                      </p:to>
                                    </p:set>
                                    <p:animEffect transition="in" filter="fade">
                                      <p:cBhvr>
                                        <p:cTn id="22" dur="500"/>
                                        <p:tgtEl>
                                          <p:spTgt spid="757"/>
                                        </p:tgtEl>
                                      </p:cBhvr>
                                    </p:animEffect>
                                  </p:childTnLst>
                                </p:cTn>
                              </p:par>
                              <p:par>
                                <p:cTn id="23" presetID="42" presetClass="path" presetSubtype="0" accel="50000" decel="50000" fill="hold" nodeType="withEffect">
                                  <p:stCondLst>
                                    <p:cond delay="600"/>
                                  </p:stCondLst>
                                  <p:childTnLst>
                                    <p:animMotion origin="layout" path="M 4.44444E-6 3.45679E-6 L -0.30452 -0.12809 " pathEditMode="relative" rAng="0" ptsTypes="AA">
                                      <p:cBhvr>
                                        <p:cTn id="24" dur="2000" fill="hold"/>
                                        <p:tgtEl>
                                          <p:spTgt spid="781"/>
                                        </p:tgtEl>
                                        <p:attrNameLst>
                                          <p:attrName>ppt_x</p:attrName>
                                          <p:attrName>ppt_y</p:attrName>
                                        </p:attrNameLst>
                                      </p:cBhvr>
                                      <p:rCtr x="-15226" y="-6420"/>
                                    </p:animMotion>
                                  </p:childTnLst>
                                </p:cTn>
                              </p:par>
                              <p:par>
                                <p:cTn id="25" presetID="10" presetClass="entr" presetSubtype="0" fill="hold" nodeType="withEffect">
                                  <p:stCondLst>
                                    <p:cond delay="60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500"/>
                                        <p:tgtEl>
                                          <p:spTgt spid="607"/>
                                        </p:tgtEl>
                                      </p:cBhvr>
                                    </p:animEffect>
                                  </p:childTnLst>
                                </p:cTn>
                              </p:par>
                              <p:par>
                                <p:cTn id="28" presetID="42" presetClass="path" presetSubtype="0" accel="50000" decel="50000" fill="hold" nodeType="withEffect">
                                  <p:stCondLst>
                                    <p:cond delay="1300"/>
                                  </p:stCondLst>
                                  <p:childTnLst>
                                    <p:animMotion origin="layout" path="M 4.44444E-6 9.87654E-7 L -0.304 -0.12809 " pathEditMode="relative" rAng="0" ptsTypes="AA">
                                      <p:cBhvr>
                                        <p:cTn id="29" dur="2000" fill="hold"/>
                                        <p:tgtEl>
                                          <p:spTgt spid="889"/>
                                        </p:tgtEl>
                                        <p:attrNameLst>
                                          <p:attrName>ppt_x</p:attrName>
                                          <p:attrName>ppt_y</p:attrName>
                                        </p:attrNameLst>
                                      </p:cBhvr>
                                      <p:rCtr x="-15208" y="-6420"/>
                                    </p:animMotion>
                                  </p:childTnLst>
                                </p:cTn>
                              </p:par>
                              <p:par>
                                <p:cTn id="30" presetID="10" presetClass="entr" presetSubtype="0" fill="hold" nodeType="withEffect">
                                  <p:stCondLst>
                                    <p:cond delay="1300"/>
                                  </p:stCondLst>
                                  <p:childTnLst>
                                    <p:set>
                                      <p:cBhvr>
                                        <p:cTn id="31" dur="1" fill="hold">
                                          <p:stCondLst>
                                            <p:cond delay="0"/>
                                          </p:stCondLst>
                                        </p:cTn>
                                        <p:tgtEl>
                                          <p:spTgt spid="604"/>
                                        </p:tgtEl>
                                        <p:attrNameLst>
                                          <p:attrName>style.visibility</p:attrName>
                                        </p:attrNameLst>
                                      </p:cBhvr>
                                      <p:to>
                                        <p:strVal val="visible"/>
                                      </p:to>
                                    </p:set>
                                    <p:animEffect transition="in" filter="fade">
                                      <p:cBhvr>
                                        <p:cTn id="32" dur="500"/>
                                        <p:tgtEl>
                                          <p:spTgt spid="604"/>
                                        </p:tgtEl>
                                      </p:cBhvr>
                                    </p:animEffect>
                                  </p:childTnLst>
                                </p:cTn>
                              </p:par>
                              <p:par>
                                <p:cTn id="33" presetID="42" presetClass="path" presetSubtype="0" accel="50000" decel="50000" fill="hold" nodeType="withEffect">
                                  <p:stCondLst>
                                    <p:cond delay="200"/>
                                  </p:stCondLst>
                                  <p:childTnLst>
                                    <p:animMotion origin="layout" path="M -1.94444E-6 -2.71605E-6 L 0.00017 -0.12871 " pathEditMode="relative" rAng="0" ptsTypes="AA">
                                      <p:cBhvr>
                                        <p:cTn id="34" dur="2000" fill="hold"/>
                                        <p:tgtEl>
                                          <p:spTgt spid="763"/>
                                        </p:tgtEl>
                                        <p:attrNameLst>
                                          <p:attrName>ppt_x</p:attrName>
                                          <p:attrName>ppt_y</p:attrName>
                                        </p:attrNameLst>
                                      </p:cBhvr>
                                      <p:rCtr x="0" y="-6512"/>
                                    </p:animMotion>
                                  </p:childTnLst>
                                </p:cTn>
                              </p:par>
                              <p:par>
                                <p:cTn id="35" presetID="42" presetClass="path" presetSubtype="0" accel="50000" decel="50000" fill="hold" nodeType="withEffect">
                                  <p:stCondLst>
                                    <p:cond delay="1800"/>
                                  </p:stCondLst>
                                  <p:childTnLst>
                                    <p:animMotion origin="layout" path="M -5.55556E-7 -4.07407E-6 L -5.55556E-7 -0.1284 " pathEditMode="relative" rAng="0" ptsTypes="AA">
                                      <p:cBhvr>
                                        <p:cTn id="36" dur="2000" fill="hold"/>
                                        <p:tgtEl>
                                          <p:spTgt spid="835"/>
                                        </p:tgtEl>
                                        <p:attrNameLst>
                                          <p:attrName>ppt_x</p:attrName>
                                          <p:attrName>ppt_y</p:attrName>
                                        </p:attrNameLst>
                                      </p:cBhvr>
                                      <p:rCtr x="0" y="-6481"/>
                                    </p:animMotion>
                                  </p:childTnLst>
                                </p:cTn>
                              </p:par>
                              <p:par>
                                <p:cTn id="37" presetID="42" presetClass="path" presetSubtype="0" accel="50000" decel="50000" fill="hold" nodeType="withEffect">
                                  <p:stCondLst>
                                    <p:cond delay="500"/>
                                  </p:stCondLst>
                                  <p:childTnLst>
                                    <p:animMotion origin="layout" path="M -3.33333E-6 1.11111E-6 L -0.30399 -0.25833 " pathEditMode="relative" rAng="0" ptsTypes="AA">
                                      <p:cBhvr>
                                        <p:cTn id="38" dur="2000" fill="hold"/>
                                        <p:tgtEl>
                                          <p:spTgt spid="817"/>
                                        </p:tgtEl>
                                        <p:attrNameLst>
                                          <p:attrName>ppt_x</p:attrName>
                                          <p:attrName>ppt_y</p:attrName>
                                        </p:attrNameLst>
                                      </p:cBhvr>
                                      <p:rCtr x="-15208" y="-12932"/>
                                    </p:animMotion>
                                  </p:childTnLst>
                                </p:cTn>
                              </p:par>
                              <p:par>
                                <p:cTn id="39" presetID="10" presetClass="entr" presetSubtype="0" fill="hold" nodeType="withEffect">
                                  <p:stCondLst>
                                    <p:cond delay="50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500"/>
                                        <p:tgtEl>
                                          <p:spTgt spid="610"/>
                                        </p:tgtEl>
                                      </p:cBhvr>
                                    </p:animEffect>
                                  </p:childTnLst>
                                </p:cTn>
                              </p:par>
                              <p:par>
                                <p:cTn id="42" presetID="10" presetClass="entr" presetSubtype="0" fill="hold" nodeType="withEffect">
                                  <p:stCondLst>
                                    <p:cond delay="500"/>
                                  </p:stCondLst>
                                  <p:childTnLst>
                                    <p:set>
                                      <p:cBhvr>
                                        <p:cTn id="43" dur="1" fill="hold">
                                          <p:stCondLst>
                                            <p:cond delay="0"/>
                                          </p:stCondLst>
                                        </p:cTn>
                                        <p:tgtEl>
                                          <p:spTgt spid="760"/>
                                        </p:tgtEl>
                                        <p:attrNameLst>
                                          <p:attrName>style.visibility</p:attrName>
                                        </p:attrNameLst>
                                      </p:cBhvr>
                                      <p:to>
                                        <p:strVal val="visible"/>
                                      </p:to>
                                    </p:set>
                                    <p:animEffect transition="in" filter="fade">
                                      <p:cBhvr>
                                        <p:cTn id="44" dur="500"/>
                                        <p:tgtEl>
                                          <p:spTgt spid="760"/>
                                        </p:tgtEl>
                                      </p:cBhvr>
                                    </p:animEffect>
                                  </p:childTnLst>
                                </p:cTn>
                              </p:par>
                              <p:par>
                                <p:cTn id="45" presetID="10" presetClass="entr" presetSubtype="0" fill="hold" nodeType="withEffect">
                                  <p:stCondLst>
                                    <p:cond delay="500"/>
                                  </p:stCondLst>
                                  <p:childTnLst>
                                    <p:set>
                                      <p:cBhvr>
                                        <p:cTn id="46" dur="1" fill="hold">
                                          <p:stCondLst>
                                            <p:cond delay="0"/>
                                          </p:stCondLst>
                                        </p:cTn>
                                        <p:tgtEl>
                                          <p:spTgt spid="660"/>
                                        </p:tgtEl>
                                        <p:attrNameLst>
                                          <p:attrName>style.visibility</p:attrName>
                                        </p:attrNameLst>
                                      </p:cBhvr>
                                      <p:to>
                                        <p:strVal val="visible"/>
                                      </p:to>
                                    </p:set>
                                    <p:animEffect transition="in" filter="fade">
                                      <p:cBhvr>
                                        <p:cTn id="47" dur="500"/>
                                        <p:tgtEl>
                                          <p:spTgt spid="66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01"/>
                                        </p:tgtEl>
                                        <p:attrNameLst>
                                          <p:attrName>style.visibility</p:attrName>
                                        </p:attrNameLst>
                                      </p:cBhvr>
                                      <p:to>
                                        <p:strVal val="visible"/>
                                      </p:to>
                                    </p:set>
                                    <p:animEffect transition="in" filter="fade">
                                      <p:cBhvr>
                                        <p:cTn id="52" dur="500"/>
                                        <p:tgtEl>
                                          <p:spTgt spid="601"/>
                                        </p:tgtEl>
                                      </p:cBhvr>
                                    </p:animEffect>
                                  </p:childTnLst>
                                </p:cTn>
                              </p:par>
                              <p:par>
                                <p:cTn id="53" presetID="10" presetClass="entr" presetSubtype="0" fill="hold" nodeType="withEffect">
                                  <p:stCondLst>
                                    <p:cond delay="250"/>
                                  </p:stCondLst>
                                  <p:childTnLst>
                                    <p:set>
                                      <p:cBhvr>
                                        <p:cTn id="54" dur="1" fill="hold">
                                          <p:stCondLst>
                                            <p:cond delay="0"/>
                                          </p:stCondLst>
                                        </p:cTn>
                                        <p:tgtEl>
                                          <p:spTgt spid="582"/>
                                        </p:tgtEl>
                                        <p:attrNameLst>
                                          <p:attrName>style.visibility</p:attrName>
                                        </p:attrNameLst>
                                      </p:cBhvr>
                                      <p:to>
                                        <p:strVal val="visible"/>
                                      </p:to>
                                    </p:set>
                                    <p:animEffect transition="in" filter="fade">
                                      <p:cBhvr>
                                        <p:cTn id="55" dur="500"/>
                                        <p:tgtEl>
                                          <p:spTgt spid="582"/>
                                        </p:tgtEl>
                                      </p:cBhvr>
                                    </p:animEffect>
                                  </p:childTnLst>
                                </p:cTn>
                              </p:par>
                              <p:par>
                                <p:cTn id="56" presetID="10" presetClass="entr" presetSubtype="0" fill="hold" nodeType="withEffect">
                                  <p:stCondLst>
                                    <p:cond delay="0"/>
                                  </p:stCondLst>
                                  <p:childTnLst>
                                    <p:set>
                                      <p:cBhvr>
                                        <p:cTn id="57" dur="1" fill="hold">
                                          <p:stCondLst>
                                            <p:cond delay="0"/>
                                          </p:stCondLst>
                                        </p:cTn>
                                        <p:tgtEl>
                                          <p:spTgt spid="751"/>
                                        </p:tgtEl>
                                        <p:attrNameLst>
                                          <p:attrName>style.visibility</p:attrName>
                                        </p:attrNameLst>
                                      </p:cBhvr>
                                      <p:to>
                                        <p:strVal val="visible"/>
                                      </p:to>
                                    </p:set>
                                    <p:animEffect transition="in" filter="fade">
                                      <p:cBhvr>
                                        <p:cTn id="58" dur="500"/>
                                        <p:tgtEl>
                                          <p:spTgt spid="751"/>
                                        </p:tgtEl>
                                      </p:cBhvr>
                                    </p:animEffect>
                                  </p:childTnLst>
                                </p:cTn>
                              </p:par>
                              <p:par>
                                <p:cTn id="59" presetID="10" presetClass="entr" presetSubtype="0" fill="hold" nodeType="withEffect">
                                  <p:stCondLst>
                                    <p:cond delay="250"/>
                                  </p:stCondLst>
                                  <p:childTnLst>
                                    <p:set>
                                      <p:cBhvr>
                                        <p:cTn id="60" dur="1" fill="hold">
                                          <p:stCondLst>
                                            <p:cond delay="0"/>
                                          </p:stCondLst>
                                        </p:cTn>
                                        <p:tgtEl>
                                          <p:spTgt spid="732"/>
                                        </p:tgtEl>
                                        <p:attrNameLst>
                                          <p:attrName>style.visibility</p:attrName>
                                        </p:attrNameLst>
                                      </p:cBhvr>
                                      <p:to>
                                        <p:strVal val="visible"/>
                                      </p:to>
                                    </p:set>
                                    <p:animEffect transition="in" filter="fade">
                                      <p:cBhvr>
                                        <p:cTn id="61" dur="500"/>
                                        <p:tgtEl>
                                          <p:spTgt spid="732"/>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nodeType="clickEffect">
                                  <p:stCondLst>
                                    <p:cond delay="0"/>
                                  </p:stCondLst>
                                  <p:childTnLst>
                                    <p:set>
                                      <p:cBhvr>
                                        <p:cTn id="65" dur="1" fill="hold">
                                          <p:stCondLst>
                                            <p:cond delay="0"/>
                                          </p:stCondLst>
                                        </p:cTn>
                                        <p:tgtEl>
                                          <p:spTgt spid="980"/>
                                        </p:tgtEl>
                                        <p:attrNameLst>
                                          <p:attrName>style.visibility</p:attrName>
                                        </p:attrNameLst>
                                      </p:cBhvr>
                                      <p:to>
                                        <p:strVal val="visible"/>
                                      </p:to>
                                    </p:set>
                                    <p:animEffect transition="in" filter="randombar(horizontal)">
                                      <p:cBhvr>
                                        <p:cTn id="66" dur="500"/>
                                        <p:tgtEl>
                                          <p:spTgt spid="980"/>
                                        </p:tgtEl>
                                      </p:cBhvr>
                                    </p:animEffec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54"/>
                                        </p:tgtEl>
                                        <p:attrNameLst>
                                          <p:attrName>style.visibility</p:attrName>
                                        </p:attrNameLst>
                                      </p:cBhvr>
                                      <p:to>
                                        <p:strVal val="hidden"/>
                                      </p:to>
                                    </p:set>
                                  </p:childTnLst>
                                </p:cTn>
                              </p:par>
                              <p:par>
                                <p:cTn id="71" presetID="14" presetClass="exit" presetSubtype="10" fill="hold" nodeType="withEffect">
                                  <p:stCondLst>
                                    <p:cond delay="0"/>
                                  </p:stCondLst>
                                  <p:childTnLst>
                                    <p:animEffect transition="out" filter="randombar(horizontal)">
                                      <p:cBhvr>
                                        <p:cTn id="72" dur="500"/>
                                        <p:tgtEl>
                                          <p:spTgt spid="757"/>
                                        </p:tgtEl>
                                      </p:cBhvr>
                                    </p:animEffect>
                                    <p:set>
                                      <p:cBhvr>
                                        <p:cTn id="73" dur="1" fill="hold">
                                          <p:stCondLst>
                                            <p:cond delay="499"/>
                                          </p:stCondLst>
                                        </p:cTn>
                                        <p:tgtEl>
                                          <p:spTgt spid="757"/>
                                        </p:tgtEl>
                                        <p:attrNameLst>
                                          <p:attrName>style.visibility</p:attrName>
                                        </p:attrNameLst>
                                      </p:cBhvr>
                                      <p:to>
                                        <p:strVal val="hidden"/>
                                      </p:to>
                                    </p:set>
                                  </p:childTnLst>
                                </p:cTn>
                              </p:par>
                              <p:par>
                                <p:cTn id="74" presetID="14" presetClass="exit" presetSubtype="10" fill="hold" nodeType="withEffect">
                                  <p:stCondLst>
                                    <p:cond delay="0"/>
                                  </p:stCondLst>
                                  <p:childTnLst>
                                    <p:animEffect transition="out" filter="randombar(horizontal)">
                                      <p:cBhvr>
                                        <p:cTn id="75" dur="500"/>
                                        <p:tgtEl>
                                          <p:spTgt spid="760"/>
                                        </p:tgtEl>
                                      </p:cBhvr>
                                    </p:animEffect>
                                    <p:set>
                                      <p:cBhvr>
                                        <p:cTn id="76" dur="1" fill="hold">
                                          <p:stCondLst>
                                            <p:cond delay="499"/>
                                          </p:stCondLst>
                                        </p:cTn>
                                        <p:tgtEl>
                                          <p:spTgt spid="760"/>
                                        </p:tgtEl>
                                        <p:attrNameLst>
                                          <p:attrName>style.visibility</p:attrName>
                                        </p:attrNameLst>
                                      </p:cBhvr>
                                      <p:to>
                                        <p:strVal val="hidden"/>
                                      </p:to>
                                    </p:set>
                                  </p:childTnLst>
                                </p:cTn>
                              </p:par>
                              <p:par>
                                <p:cTn id="77" presetID="14" presetClass="exit" presetSubtype="10" fill="hold" nodeType="withEffect">
                                  <p:stCondLst>
                                    <p:cond delay="0"/>
                                  </p:stCondLst>
                                  <p:childTnLst>
                                    <p:animEffect transition="out" filter="randombar(horizontal)">
                                      <p:cBhvr>
                                        <p:cTn id="78" dur="500"/>
                                        <p:tgtEl>
                                          <p:spTgt spid="751"/>
                                        </p:tgtEl>
                                      </p:cBhvr>
                                    </p:animEffect>
                                    <p:set>
                                      <p:cBhvr>
                                        <p:cTn id="79" dur="1" fill="hold">
                                          <p:stCondLst>
                                            <p:cond delay="499"/>
                                          </p:stCondLst>
                                        </p:cTn>
                                        <p:tgtEl>
                                          <p:spTgt spid="751"/>
                                        </p:tgtEl>
                                        <p:attrNameLst>
                                          <p:attrName>style.visibility</p:attrName>
                                        </p:attrNameLst>
                                      </p:cBhvr>
                                      <p:to>
                                        <p:strVal val="hidden"/>
                                      </p:to>
                                    </p:set>
                                  </p:childTnLst>
                                </p:cTn>
                              </p:par>
                            </p:childTnLst>
                          </p:cTn>
                        </p:par>
                        <p:par>
                          <p:cTn id="80" fill="hold">
                            <p:stCondLst>
                              <p:cond delay="500"/>
                            </p:stCondLst>
                            <p:childTnLst>
                              <p:par>
                                <p:cTn id="81" presetID="14" presetClass="exit" presetSubtype="10" fill="hold" nodeType="afterEffect">
                                  <p:stCondLst>
                                    <p:cond delay="0"/>
                                  </p:stCondLst>
                                  <p:childTnLst>
                                    <p:animEffect transition="out" filter="randombar(horizontal)">
                                      <p:cBhvr>
                                        <p:cTn id="82" dur="500"/>
                                        <p:tgtEl>
                                          <p:spTgt spid="732"/>
                                        </p:tgtEl>
                                      </p:cBhvr>
                                    </p:animEffect>
                                    <p:set>
                                      <p:cBhvr>
                                        <p:cTn id="83" dur="1" fill="hold">
                                          <p:stCondLst>
                                            <p:cond delay="499"/>
                                          </p:stCondLst>
                                        </p:cTn>
                                        <p:tgtEl>
                                          <p:spTgt spid="732"/>
                                        </p:tgtEl>
                                        <p:attrNameLst>
                                          <p:attrName>style.visibility</p:attrName>
                                        </p:attrNameLst>
                                      </p:cBhvr>
                                      <p:to>
                                        <p:strVal val="hidden"/>
                                      </p:to>
                                    </p:set>
                                  </p:childTnLst>
                                </p:cTn>
                              </p:par>
                            </p:childTnLst>
                          </p:cTn>
                        </p:par>
                        <p:par>
                          <p:cTn id="84" fill="hold">
                            <p:stCondLst>
                              <p:cond delay="1000"/>
                            </p:stCondLst>
                            <p:childTnLst>
                              <p:par>
                                <p:cTn id="85" presetID="14" presetClass="exit" presetSubtype="10" fill="hold" nodeType="afterEffect">
                                  <p:stCondLst>
                                    <p:cond delay="0"/>
                                  </p:stCondLst>
                                  <p:childTnLst>
                                    <p:animEffect transition="out" filter="randombar(horizontal)">
                                      <p:cBhvr>
                                        <p:cTn id="86" dur="500"/>
                                        <p:tgtEl>
                                          <p:spTgt spid="660"/>
                                        </p:tgtEl>
                                      </p:cBhvr>
                                    </p:animEffect>
                                    <p:set>
                                      <p:cBhvr>
                                        <p:cTn id="87" dur="1" fill="hold">
                                          <p:stCondLst>
                                            <p:cond delay="499"/>
                                          </p:stCondLst>
                                        </p:cTn>
                                        <p:tgtEl>
                                          <p:spTgt spid="660"/>
                                        </p:tgtEl>
                                        <p:attrNameLst>
                                          <p:attrName>style.visibility</p:attrName>
                                        </p:attrNameLst>
                                      </p:cBhvr>
                                      <p:to>
                                        <p:strVal val="hidden"/>
                                      </p:to>
                                    </p:set>
                                  </p:childTnLst>
                                </p:cTn>
                              </p:par>
                              <p:par>
                                <p:cTn id="88" presetID="42" presetClass="path" presetSubtype="0" accel="50000" decel="50000" fill="hold" nodeType="withEffect">
                                  <p:stCondLst>
                                    <p:cond delay="300"/>
                                  </p:stCondLst>
                                  <p:childTnLst>
                                    <p:animMotion origin="layout" path="M 0.24254 -0.12778 L -0.30434 9.87654E-7 " pathEditMode="relative" rAng="0" ptsTypes="AA">
                                      <p:cBhvr>
                                        <p:cTn id="89" dur="2000" fill="hold"/>
                                        <p:tgtEl>
                                          <p:spTgt spid="907"/>
                                        </p:tgtEl>
                                        <p:attrNameLst>
                                          <p:attrName>ppt_x</p:attrName>
                                          <p:attrName>ppt_y</p:attrName>
                                        </p:attrNameLst>
                                      </p:cBhvr>
                                      <p:rCtr x="-27344" y="6389"/>
                                    </p:animMotion>
                                  </p:childTnLst>
                                </p:cTn>
                              </p:par>
                              <p:par>
                                <p:cTn id="90" presetID="42" presetClass="path" presetSubtype="0" accel="50000" decel="50000" fill="hold" nodeType="withEffect">
                                  <p:stCondLst>
                                    <p:cond delay="800"/>
                                  </p:stCondLst>
                                  <p:childTnLst>
                                    <p:animMotion origin="layout" path="M 0.24306 -0.1284 L -0.36337 -0.0642 " pathEditMode="relative" rAng="0" ptsTypes="AA">
                                      <p:cBhvr>
                                        <p:cTn id="91" dur="2000" fill="hold"/>
                                        <p:tgtEl>
                                          <p:spTgt spid="799"/>
                                        </p:tgtEl>
                                        <p:attrNameLst>
                                          <p:attrName>ppt_x</p:attrName>
                                          <p:attrName>ppt_y</p:attrName>
                                        </p:attrNameLst>
                                      </p:cBhvr>
                                      <p:rCtr x="-30330" y="3210"/>
                                    </p:animMotion>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996"/>
                                        </p:tgtEl>
                                        <p:attrNameLst>
                                          <p:attrName>style.visibility</p:attrName>
                                        </p:attrNameLst>
                                      </p:cBhvr>
                                      <p:to>
                                        <p:strVal val="visible"/>
                                      </p:to>
                                    </p:set>
                                    <p:animEffect transition="in" filter="fade">
                                      <p:cBhvr>
                                        <p:cTn id="96" dur="500"/>
                                        <p:tgtEl>
                                          <p:spTgt spid="996"/>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95"/>
                                        </p:tgtEl>
                                        <p:attrNameLst>
                                          <p:attrName>style.visibility</p:attrName>
                                        </p:attrNameLst>
                                      </p:cBhvr>
                                      <p:to>
                                        <p:strVal val="visible"/>
                                      </p:to>
                                    </p:set>
                                    <p:animEffect transition="in" filter="fade">
                                      <p:cBhvr>
                                        <p:cTn id="101" dur="500"/>
                                        <p:tgtEl>
                                          <p:spTgt spid="995"/>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511"/>
                                        </p:tgtEl>
                                        <p:attrNameLst>
                                          <p:attrName>style.visibility</p:attrName>
                                        </p:attrNameLst>
                                      </p:cBhvr>
                                      <p:to>
                                        <p:strVal val="visible"/>
                                      </p:to>
                                    </p:set>
                                    <p:animEffect transition="in" filter="fade">
                                      <p:cBhvr>
                                        <p:cTn id="106" dur="500"/>
                                        <p:tgtEl>
                                          <p:spTgt spid="511"/>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570"/>
                                        </p:tgtEl>
                                        <p:attrNameLst>
                                          <p:attrName>style.visibility</p:attrName>
                                        </p:attrNameLst>
                                      </p:cBhvr>
                                      <p:to>
                                        <p:strVal val="visible"/>
                                      </p:to>
                                    </p:set>
                                    <p:animEffect transition="in" filter="fade">
                                      <p:cBhvr>
                                        <p:cTn id="110" dur="500"/>
                                        <p:tgtEl>
                                          <p:spTgt spid="570"/>
                                        </p:tgtEl>
                                      </p:cBhvr>
                                    </p:animEffect>
                                  </p:childTnLst>
                                </p:cTn>
                              </p:par>
                            </p:childTnLst>
                          </p:cTn>
                        </p:par>
                        <p:par>
                          <p:cTn id="111" fill="hold">
                            <p:stCondLst>
                              <p:cond delay="1000"/>
                            </p:stCondLst>
                            <p:childTnLst>
                              <p:par>
                                <p:cTn id="112" presetID="10" presetClass="entr" presetSubtype="0" fill="hold" nodeType="afterEffect">
                                  <p:stCondLst>
                                    <p:cond delay="0"/>
                                  </p:stCondLst>
                                  <p:childTnLst>
                                    <p:set>
                                      <p:cBhvr>
                                        <p:cTn id="113" dur="1" fill="hold">
                                          <p:stCondLst>
                                            <p:cond delay="0"/>
                                          </p:stCondLst>
                                        </p:cTn>
                                        <p:tgtEl>
                                          <p:spTgt spid="685"/>
                                        </p:tgtEl>
                                        <p:attrNameLst>
                                          <p:attrName>style.visibility</p:attrName>
                                        </p:attrNameLst>
                                      </p:cBhvr>
                                      <p:to>
                                        <p:strVal val="visible"/>
                                      </p:to>
                                    </p:set>
                                    <p:animEffect transition="in" filter="fade">
                                      <p:cBhvr>
                                        <p:cTn id="114" dur="500"/>
                                        <p:tgtEl>
                                          <p:spTgt spid="685"/>
                                        </p:tgtEl>
                                      </p:cBhvr>
                                    </p:animEffect>
                                  </p:childTnLst>
                                </p:cTn>
                              </p:par>
                            </p:childTnLst>
                          </p:cTn>
                        </p:par>
                        <p:par>
                          <p:cTn id="115" fill="hold">
                            <p:stCondLst>
                              <p:cond delay="1500"/>
                            </p:stCondLst>
                            <p:childTnLst>
                              <p:par>
                                <p:cTn id="116" presetID="10" presetClass="entr" presetSubtype="0" fill="hold" nodeType="afterEffect">
                                  <p:stCondLst>
                                    <p:cond delay="0"/>
                                  </p:stCondLst>
                                  <p:childTnLst>
                                    <p:set>
                                      <p:cBhvr>
                                        <p:cTn id="117" dur="1" fill="hold">
                                          <p:stCondLst>
                                            <p:cond delay="0"/>
                                          </p:stCondLst>
                                        </p:cTn>
                                        <p:tgtEl>
                                          <p:spTgt spid="567"/>
                                        </p:tgtEl>
                                        <p:attrNameLst>
                                          <p:attrName>style.visibility</p:attrName>
                                        </p:attrNameLst>
                                      </p:cBhvr>
                                      <p:to>
                                        <p:strVal val="visible"/>
                                      </p:to>
                                    </p:set>
                                    <p:animEffect transition="in" filter="fade">
                                      <p:cBhvr>
                                        <p:cTn id="118" dur="500"/>
                                        <p:tgtEl>
                                          <p:spTgt spid="567"/>
                                        </p:tgtEl>
                                      </p:cBhvr>
                                    </p:animEffect>
                                  </p:childTnLst>
                                </p:cTn>
                              </p:par>
                            </p:childTnLst>
                          </p:cTn>
                        </p:par>
                        <p:par>
                          <p:cTn id="119" fill="hold">
                            <p:stCondLst>
                              <p:cond delay="2000"/>
                            </p:stCondLst>
                            <p:childTnLst>
                              <p:par>
                                <p:cTn id="120" presetID="10" presetClass="entr" presetSubtype="0" fill="hold" nodeType="afterEffect">
                                  <p:stCondLst>
                                    <p:cond delay="0"/>
                                  </p:stCondLst>
                                  <p:childTnLst>
                                    <p:set>
                                      <p:cBhvr>
                                        <p:cTn id="121" dur="1" fill="hold">
                                          <p:stCondLst>
                                            <p:cond delay="0"/>
                                          </p:stCondLst>
                                        </p:cTn>
                                        <p:tgtEl>
                                          <p:spTgt spid="648"/>
                                        </p:tgtEl>
                                        <p:attrNameLst>
                                          <p:attrName>style.visibility</p:attrName>
                                        </p:attrNameLst>
                                      </p:cBhvr>
                                      <p:to>
                                        <p:strVal val="visible"/>
                                      </p:to>
                                    </p:set>
                                    <p:animEffect transition="in" filter="fade">
                                      <p:cBhvr>
                                        <p:cTn id="122" dur="500"/>
                                        <p:tgtEl>
                                          <p:spTgt spid="648"/>
                                        </p:tgtEl>
                                      </p:cBhvr>
                                    </p:animEffect>
                                  </p:childTnLst>
                                </p:cTn>
                              </p:par>
                            </p:childTnLst>
                          </p:cTn>
                        </p:par>
                        <p:par>
                          <p:cTn id="123" fill="hold">
                            <p:stCondLst>
                              <p:cond delay="2500"/>
                            </p:stCondLst>
                            <p:childTnLst>
                              <p:par>
                                <p:cTn id="124" presetID="10" presetClass="entr" presetSubtype="0" fill="hold" nodeType="afterEffect">
                                  <p:stCondLst>
                                    <p:cond delay="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500"/>
                                        <p:tgtEl>
                                          <p:spTgt spid="548"/>
                                        </p:tgtEl>
                                      </p:cBhvr>
                                    </p:animEffect>
                                  </p:childTnLst>
                                </p:cTn>
                              </p:par>
                            </p:childTnLst>
                          </p:cTn>
                        </p:par>
                        <p:par>
                          <p:cTn id="127" fill="hold">
                            <p:stCondLst>
                              <p:cond delay="3000"/>
                            </p:stCondLst>
                            <p:childTnLst>
                              <p:par>
                                <p:cTn id="128" presetID="10" presetClass="entr" presetSubtype="0" fill="hold" nodeType="afterEffect">
                                  <p:stCondLst>
                                    <p:cond delay="0"/>
                                  </p:stCondLst>
                                  <p:childTnLst>
                                    <p:set>
                                      <p:cBhvr>
                                        <p:cTn id="129" dur="1" fill="hold">
                                          <p:stCondLst>
                                            <p:cond delay="0"/>
                                          </p:stCondLst>
                                        </p:cTn>
                                        <p:tgtEl>
                                          <p:spTgt spid="645"/>
                                        </p:tgtEl>
                                        <p:attrNameLst>
                                          <p:attrName>style.visibility</p:attrName>
                                        </p:attrNameLst>
                                      </p:cBhvr>
                                      <p:to>
                                        <p:strVal val="visible"/>
                                      </p:to>
                                    </p:set>
                                    <p:animEffect transition="in" filter="fade">
                                      <p:cBhvr>
                                        <p:cTn id="130" dur="500"/>
                                        <p:tgtEl>
                                          <p:spTgt spid="645"/>
                                        </p:tgtEl>
                                      </p:cBhvr>
                                    </p:animEffect>
                                  </p:childTnLst>
                                </p:cTn>
                              </p:par>
                            </p:childTnLst>
                          </p:cTn>
                        </p:par>
                        <p:par>
                          <p:cTn id="131" fill="hold">
                            <p:stCondLst>
                              <p:cond delay="3500"/>
                            </p:stCondLst>
                            <p:childTnLst>
                              <p:par>
                                <p:cTn id="132" presetID="10" presetClass="entr" presetSubtype="0" fill="hold"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4000"/>
                            </p:stCondLst>
                            <p:childTnLst>
                              <p:par>
                                <p:cTn id="136" presetID="10" presetClass="entr" presetSubtype="0" fill="hold" nodeType="after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fade">
                                      <p:cBhvr>
                                        <p:cTn id="138" dur="500"/>
                                        <p:tgtEl>
                                          <p:spTgt spid="21"/>
                                        </p:tgtEl>
                                      </p:cBhvr>
                                    </p:animEffect>
                                  </p:childTnLst>
                                </p:cTn>
                              </p:par>
                            </p:childTnLst>
                          </p:cTn>
                        </p:par>
                        <p:par>
                          <p:cTn id="139" fill="hold">
                            <p:stCondLst>
                              <p:cond delay="4500"/>
                            </p:stCondLst>
                            <p:childTnLst>
                              <p:par>
                                <p:cTn id="140" presetID="10" presetClass="entr" presetSubtype="0" fill="hold" nodeType="afterEffect">
                                  <p:stCondLst>
                                    <p:cond delay="0"/>
                                  </p:stCondLst>
                                  <p:childTnLst>
                                    <p:set>
                                      <p:cBhvr>
                                        <p:cTn id="141" dur="1" fill="hold">
                                          <p:stCondLst>
                                            <p:cond delay="0"/>
                                          </p:stCondLst>
                                        </p:cTn>
                                        <p:tgtEl>
                                          <p:spTgt spid="625"/>
                                        </p:tgtEl>
                                        <p:attrNameLst>
                                          <p:attrName>style.visibility</p:attrName>
                                        </p:attrNameLst>
                                      </p:cBhvr>
                                      <p:to>
                                        <p:strVal val="visible"/>
                                      </p:to>
                                    </p:set>
                                    <p:animEffect transition="in" filter="fade">
                                      <p:cBhvr>
                                        <p:cTn id="142" dur="5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 grpId="0" animBg="1"/>
      <p:bldP spid="996" grpId="0" animBg="1"/>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1993</TotalTime>
  <Words>5169</Words>
  <Application>Microsoft Office PowerPoint</Application>
  <PresentationFormat>Custom</PresentationFormat>
  <Paragraphs>728</Paragraphs>
  <Slides>31</Slides>
  <Notes>28</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31</vt:i4>
      </vt:variant>
    </vt:vector>
  </HeadingPairs>
  <TitlesOfParts>
    <vt:vector size="45" baseType="lpstr">
      <vt:lpstr>Arial</vt:lpstr>
      <vt:lpstr>Arial,Sans-Serif</vt:lpstr>
      <vt:lpstr>Calibri</vt:lpstr>
      <vt:lpstr>Calibri Light</vt:lpstr>
      <vt:lpstr>Consolas</vt:lpstr>
      <vt:lpstr>Courier New</vt:lpstr>
      <vt:lpstr>Lucida Console</vt:lpstr>
      <vt:lpstr>Segoe UI</vt:lpstr>
      <vt:lpstr>Segoe UI Light</vt:lpstr>
      <vt:lpstr>Segoe UI Semibold</vt:lpstr>
      <vt:lpstr>Segoe UI Semilight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Module 4: Container Orchestration  Day 2 Module 4: Preparing for AKS Deployment  Day 3 Module 5: Deploying the Application to AKS Module 6: Best Practices and Tips</vt:lpstr>
      <vt:lpstr>Module 4: Container Orchestration  </vt:lpstr>
      <vt:lpstr>Module 4: Objectives</vt:lpstr>
      <vt:lpstr>Challenges of a containerized world</vt:lpstr>
      <vt:lpstr>Application Scale</vt:lpstr>
      <vt:lpstr>Load Balancing &amp; Fault Tolerance</vt:lpstr>
      <vt:lpstr>Distribution</vt:lpstr>
      <vt:lpstr>The elements of orchestration</vt:lpstr>
      <vt:lpstr>Clustering versus orchestration</vt:lpstr>
      <vt:lpstr>What is Kubernetes?</vt:lpstr>
      <vt:lpstr>PowerPoint Presentation</vt:lpstr>
      <vt:lpstr>PowerPoint Presentation</vt:lpstr>
      <vt:lpstr>Kubernetes Terminology </vt:lpstr>
      <vt:lpstr>Kubernetes Terminology </vt:lpstr>
      <vt:lpstr>Kubernetes Architecture</vt:lpstr>
      <vt:lpstr>What are Pods?</vt:lpstr>
      <vt:lpstr>Declarative Configuration</vt:lpstr>
      <vt:lpstr>The Pod Lifecycle</vt:lpstr>
      <vt:lpstr>How Pods Work</vt:lpstr>
      <vt:lpstr>How Pods Work</vt:lpstr>
      <vt:lpstr>How Pods Work</vt:lpstr>
      <vt:lpstr>How Pods Work</vt:lpstr>
      <vt:lpstr>What are Replica Sets?</vt:lpstr>
      <vt:lpstr>What are Deployments?</vt:lpstr>
      <vt:lpstr>PowerPoint Presentation</vt:lpstr>
      <vt:lpstr>PowerPoint Presentation</vt:lpstr>
      <vt:lpstr>Why Azure Kubernetes Service?</vt:lpstr>
      <vt:lpstr>Module 4 –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21</cp:revision>
  <dcterms:modified xsi:type="dcterms:W3CDTF">2023-06-16T14:52:23Z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